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21"/>
  </p:notesMasterIdLst>
  <p:sldIdLst>
    <p:sldId id="332" r:id="rId5"/>
    <p:sldId id="291" r:id="rId6"/>
    <p:sldId id="350" r:id="rId7"/>
    <p:sldId id="260" r:id="rId8"/>
    <p:sldId id="354" r:id="rId9"/>
    <p:sldId id="351" r:id="rId10"/>
    <p:sldId id="324" r:id="rId11"/>
    <p:sldId id="352" r:id="rId12"/>
    <p:sldId id="339" r:id="rId13"/>
    <p:sldId id="345" r:id="rId14"/>
    <p:sldId id="344" r:id="rId15"/>
    <p:sldId id="342" r:id="rId16"/>
    <p:sldId id="348" r:id="rId17"/>
    <p:sldId id="349" r:id="rId18"/>
    <p:sldId id="353" r:id="rId19"/>
    <p:sldId id="34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yden Varr" initials="BV" lastIdx="2" clrIdx="0">
    <p:extLst/>
  </p:cmAuthor>
  <p:cmAuthor id="2" name="Lisa Ha" initials="" lastIdx="3" clrIdx="1"/>
  <p:cmAuthor id="3" name="Jacobs, Stina" initials="JS" lastIdx="5" clrIdx="2">
    <p:extLst>
      <p:ext uri="{19B8F6BF-5375-455C-9EA6-DF929625EA0E}">
        <p15:presenceInfo xmlns:p15="http://schemas.microsoft.com/office/powerpoint/2012/main" userId="S-1-5-21-1401067398-1016263951-2303187095-14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85682" autoAdjust="0"/>
  </p:normalViewPr>
  <p:slideViewPr>
    <p:cSldViewPr snapToGrid="0" snapToObjects="1">
      <p:cViewPr varScale="1">
        <p:scale>
          <a:sx n="77" d="100"/>
          <a:sy n="77" d="100"/>
        </p:scale>
        <p:origin x="8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D4F48-7E7A-D34B-8934-458F5E6BE4D3}" type="datetimeFigureOut">
              <a:rPr lang="en-US" smtClean="0"/>
              <a:t>7/29/2019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694EC-4048-774E-B15E-23C72E2428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R'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883078"/>
            <a:ext cx="9144000" cy="808583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speaker name</a:t>
            </a:r>
            <a:b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date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21052" y="4600811"/>
            <a:ext cx="503595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0092267" y="6557402"/>
            <a:ext cx="45897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0" i="0" baseline="0" dirty="0">
                <a:solidFill>
                  <a:srgbClr val="97999B"/>
                </a:solidFill>
                <a:latin typeface="Calibri Light" charset="0"/>
              </a:rPr>
              <a:t>© </a:t>
            </a:r>
            <a:r>
              <a:rPr lang="is-IS" sz="600" b="0" i="0" baseline="0" dirty="0">
                <a:solidFill>
                  <a:srgbClr val="97999B"/>
                </a:solidFill>
                <a:latin typeface="Calibri Light" charset="0"/>
              </a:rPr>
              <a:t>2018</a:t>
            </a:r>
            <a:r>
              <a:rPr lang="en-US" sz="600" b="0" i="0" baseline="0" dirty="0">
                <a:solidFill>
                  <a:srgbClr val="97999B"/>
                </a:solidFill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14402" y="1122363"/>
            <a:ext cx="9368287" cy="2387600"/>
          </a:xfrm>
        </p:spPr>
        <p:txBody>
          <a:bodyPr anchor="b">
            <a:normAutofit/>
          </a:bodyPr>
          <a:lstStyle>
            <a:lvl1pPr algn="l">
              <a:defRPr sz="6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360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Click to edit Master title style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78" y="5868365"/>
            <a:ext cx="1547567" cy="6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16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SingleColumn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"/>
            <a:ext cx="12192000" cy="1517301"/>
          </a:xfrm>
          <a:prstGeom prst="rect">
            <a:avLst/>
          </a:prstGeom>
          <a:solidFill>
            <a:srgbClr val="97999B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Calibri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6"/>
            <a:ext cx="10515600" cy="1325563"/>
          </a:xfrm>
        </p:spPr>
        <p:txBody>
          <a:bodyPr>
            <a:normAutofit/>
          </a:bodyPr>
          <a:lstStyle>
            <a:lvl1pPr>
              <a:defRPr sz="5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30529" y="6557401"/>
            <a:ext cx="2823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rgbClr val="97999B"/>
                </a:solidFill>
                <a:latin typeface="Calibri Light" charset="0"/>
              </a:rPr>
              <a:t>2018</a:t>
            </a:r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029200" cy="4351339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800"/>
            <a:ext cx="5029200" cy="4351339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569" y="6283896"/>
            <a:ext cx="952500" cy="5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3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Alt_Two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1833411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92481" y="182881"/>
            <a:ext cx="10846627" cy="1325563"/>
          </a:xfrm>
        </p:spPr>
        <p:txBody>
          <a:bodyPr>
            <a:normAutofit/>
          </a:bodyPr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792480" y="1554480"/>
            <a:ext cx="5181600" cy="4351339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457507" y="1554480"/>
            <a:ext cx="5181600" cy="4351339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30529" y="6557401"/>
            <a:ext cx="2823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rgbClr val="97999B"/>
                </a:solidFill>
                <a:latin typeface="Calibri Light" charset="0"/>
              </a:rPr>
              <a:t>2018</a:t>
            </a:r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 Tivity Health, Inc. All rights reserved.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569" y="6283896"/>
            <a:ext cx="952500" cy="5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46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951095" y="6475751"/>
            <a:ext cx="299803" cy="382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59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9472287" y="6557401"/>
            <a:ext cx="2823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0" dirty="0">
                <a:solidFill>
                  <a:schemeClr val="bg1"/>
                </a:solidFill>
                <a:effectLst/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chemeClr val="bg1"/>
                </a:solidFill>
                <a:effectLst/>
                <a:latin typeface="Calibri Light" charset="0"/>
              </a:rPr>
              <a:t>2018</a:t>
            </a:r>
            <a:r>
              <a:rPr lang="en-US" sz="800" b="0" i="0" baseline="0" dirty="0">
                <a:solidFill>
                  <a:schemeClr val="bg1"/>
                </a:solidFill>
                <a:effectLst/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77857" y="243253"/>
            <a:ext cx="10515600" cy="2852737"/>
          </a:xfrm>
        </p:spPr>
        <p:txBody>
          <a:bodyPr anchor="b">
            <a:norm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971" y="5950394"/>
            <a:ext cx="1355688" cy="57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76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1517301"/>
          </a:xfrm>
          <a:prstGeom prst="rect">
            <a:avLst/>
          </a:prstGeom>
          <a:solidFill>
            <a:srgbClr val="ED383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" y="106335"/>
            <a:ext cx="1190244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Calibri Light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" y="1623636"/>
            <a:ext cx="11902440" cy="455332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089" y="561585"/>
            <a:ext cx="1090811" cy="466321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8622971-C2EC-4144-B5E1-2A9D6AF82364}" type="datetime1">
              <a:rPr lang="en-US" smtClean="0"/>
              <a:t>7/29/2019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r>
              <a:rPr lang="en-US" dirty="0">
                <a:solidFill>
                  <a:srgbClr val="264B59"/>
                </a:solidFill>
              </a:rPr>
              <a:t>Tivity Health: </a:t>
            </a:r>
            <a:r>
              <a:rPr lang="en-US" i="1" dirty="0">
                <a:solidFill>
                  <a:srgbClr val="264B59"/>
                </a:solidFill>
              </a:rPr>
              <a:t>Influencing Star Ratings for Highmark</a:t>
            </a:r>
            <a:endParaRPr lang="en-US" i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0E1E2BF-3D95-B84A-BCA0-22929A8A5E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26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1122363"/>
            <a:ext cx="9368287" cy="2387600"/>
          </a:xfrm>
        </p:spPr>
        <p:txBody>
          <a:bodyPr anchor="b">
            <a:normAutofit/>
          </a:bodyPr>
          <a:lstStyle>
            <a:lvl1pPr algn="l">
              <a:defRPr sz="6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360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Click to edit Master title style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092267" y="6557402"/>
            <a:ext cx="45897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0" i="0" baseline="0" dirty="0">
                <a:solidFill>
                  <a:srgbClr val="97999B"/>
                </a:solidFill>
                <a:latin typeface="Calibri Light" charset="0"/>
              </a:rPr>
              <a:t>© </a:t>
            </a:r>
            <a:r>
              <a:rPr lang="is-IS" sz="600" b="0" i="0" baseline="0" dirty="0">
                <a:solidFill>
                  <a:srgbClr val="97999B"/>
                </a:solidFill>
                <a:latin typeface="Calibri Light" charset="0"/>
              </a:rPr>
              <a:t>2018</a:t>
            </a:r>
            <a:r>
              <a:rPr lang="en-US" sz="600" b="0" i="0" baseline="0" dirty="0">
                <a:solidFill>
                  <a:srgbClr val="97999B"/>
                </a:solidFill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883078"/>
            <a:ext cx="9144000" cy="808583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speaker name</a:t>
            </a:r>
            <a:b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date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21052" y="4600811"/>
            <a:ext cx="503595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78" y="5868365"/>
            <a:ext cx="1547567" cy="6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30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1122363"/>
            <a:ext cx="9368287" cy="2387600"/>
          </a:xfrm>
        </p:spPr>
        <p:txBody>
          <a:bodyPr anchor="b">
            <a:normAutofit/>
          </a:bodyPr>
          <a:lstStyle>
            <a:lvl1pPr algn="l">
              <a:defRPr sz="6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360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Click to edit Master title style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092267" y="6557402"/>
            <a:ext cx="45897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0" i="0" baseline="0" dirty="0">
                <a:solidFill>
                  <a:srgbClr val="97999B"/>
                </a:solidFill>
                <a:latin typeface="Calibri Light" charset="0"/>
              </a:rPr>
              <a:t>© </a:t>
            </a:r>
            <a:r>
              <a:rPr lang="is-IS" sz="600" b="0" i="0" baseline="0" dirty="0">
                <a:solidFill>
                  <a:srgbClr val="97999B"/>
                </a:solidFill>
                <a:latin typeface="Calibri Light" charset="0"/>
              </a:rPr>
              <a:t>2018</a:t>
            </a:r>
            <a:r>
              <a:rPr lang="en-US" sz="600" b="0" i="0" baseline="0" dirty="0">
                <a:solidFill>
                  <a:srgbClr val="97999B"/>
                </a:solidFill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883078"/>
            <a:ext cx="9144000" cy="808583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speaker name</a:t>
            </a:r>
            <a:b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1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date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21052" y="4600811"/>
            <a:ext cx="503595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78" y="5868365"/>
            <a:ext cx="1547567" cy="6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9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R'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472287" y="6557401"/>
            <a:ext cx="2823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0" dirty="0">
                <a:solidFill>
                  <a:schemeClr val="bg1"/>
                </a:solidFill>
                <a:effectLst/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chemeClr val="bg1"/>
                </a:solidFill>
                <a:effectLst/>
                <a:latin typeface="Calibri Light" charset="0"/>
              </a:rPr>
              <a:t>2018</a:t>
            </a:r>
            <a:r>
              <a:rPr lang="en-US" sz="800" b="0" i="0" baseline="0" dirty="0">
                <a:solidFill>
                  <a:schemeClr val="bg1"/>
                </a:solidFill>
                <a:effectLst/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77857" y="243253"/>
            <a:ext cx="10515600" cy="2852737"/>
          </a:xfrm>
        </p:spPr>
        <p:txBody>
          <a:bodyPr anchor="b">
            <a:norm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971" y="5950394"/>
            <a:ext cx="1355688" cy="579556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724400" y="648528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573ED5-7FC3-214D-91AD-867102595498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2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57" y="243253"/>
            <a:ext cx="10515600" cy="2852737"/>
          </a:xfrm>
        </p:spPr>
        <p:txBody>
          <a:bodyPr anchor="b"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9472287" y="6557401"/>
            <a:ext cx="2823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0" dirty="0">
                <a:solidFill>
                  <a:schemeClr val="accent2"/>
                </a:solidFill>
                <a:effectLst/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chemeClr val="accent2"/>
                </a:solidFill>
                <a:effectLst/>
                <a:latin typeface="Calibri Light" charset="0"/>
              </a:rPr>
              <a:t>2018</a:t>
            </a:r>
            <a:r>
              <a:rPr lang="en-US" sz="800" b="0" i="0" baseline="0" dirty="0">
                <a:solidFill>
                  <a:schemeClr val="accent2"/>
                </a:solidFill>
                <a:effectLst/>
                <a:latin typeface="Calibri Light" charset="0"/>
              </a:rPr>
              <a:t> Tivity Health, Inc.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" y="5836476"/>
            <a:ext cx="1498600" cy="78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2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Single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92000" cy="151730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30529" y="6557401"/>
            <a:ext cx="2823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rgbClr val="97999B"/>
                </a:solidFill>
                <a:latin typeface="Calibri Light" charset="0"/>
              </a:rPr>
              <a:t>2018</a:t>
            </a:r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6"/>
            <a:ext cx="10515600" cy="1325563"/>
          </a:xfrm>
        </p:spPr>
        <p:txBody>
          <a:bodyPr>
            <a:normAutofit/>
          </a:bodyPr>
          <a:lstStyle>
            <a:lvl1pPr>
              <a:defRPr sz="5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9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591333" y="6655633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1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569" y="6283896"/>
            <a:ext cx="952500" cy="5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1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Single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730529" y="6557401"/>
            <a:ext cx="2823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rgbClr val="97999B"/>
                </a:solidFill>
                <a:latin typeface="Calibri Light" charset="0"/>
              </a:rPr>
              <a:t>2018</a:t>
            </a:r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8327"/>
            <a:ext cx="10515600" cy="1093572"/>
          </a:xfrm>
        </p:spPr>
        <p:txBody>
          <a:bodyPr>
            <a:normAutofit/>
          </a:bodyPr>
          <a:lstStyle>
            <a:lvl1pPr>
              <a:defRPr sz="4400" baseline="0">
                <a:solidFill>
                  <a:srgbClr val="63666A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31899"/>
            <a:ext cx="10515600" cy="4351339"/>
          </a:xfrm>
        </p:spPr>
        <p:txBody>
          <a:bodyPr/>
          <a:lstStyle>
            <a:lvl1pPr>
              <a:defRPr sz="2400" baseline="0">
                <a:solidFill>
                  <a:srgbClr val="63666A"/>
                </a:solidFill>
                <a:latin typeface="+mj-lt"/>
              </a:defRPr>
            </a:lvl1pPr>
            <a:lvl2pPr>
              <a:defRPr sz="2000" baseline="0">
                <a:solidFill>
                  <a:srgbClr val="63666A"/>
                </a:solidFill>
                <a:latin typeface="+mj-lt"/>
              </a:defRPr>
            </a:lvl2pPr>
            <a:lvl3pPr>
              <a:defRPr sz="1800" baseline="0">
                <a:solidFill>
                  <a:srgbClr val="63666A"/>
                </a:solidFill>
                <a:latin typeface="+mj-lt"/>
              </a:defRPr>
            </a:lvl3pPr>
            <a:lvl4pPr>
              <a:defRPr baseline="0">
                <a:solidFill>
                  <a:srgbClr val="63666A"/>
                </a:solidFill>
                <a:latin typeface="+mj-lt"/>
              </a:defRPr>
            </a:lvl4pPr>
            <a:lvl5pPr>
              <a:defRPr baseline="0">
                <a:solidFill>
                  <a:srgbClr val="63666A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591333" y="6655633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1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569" y="6283896"/>
            <a:ext cx="952500" cy="500037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 userDrawn="1"/>
        </p:nvSpPr>
        <p:spPr>
          <a:xfrm>
            <a:off x="409186" y="457200"/>
            <a:ext cx="11420864" cy="579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-326897" y="2326249"/>
            <a:ext cx="1626343" cy="42473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7432" tIns="27432" rIns="27432" bIns="27432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Objectives: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09186" y="292608"/>
            <a:ext cx="1154438" cy="45719"/>
          </a:xfrm>
          <a:prstGeom prst="rect">
            <a:avLst/>
          </a:prstGeom>
          <a:solidFill>
            <a:srgbClr val="EB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9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Single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92000" cy="151730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30529" y="6557401"/>
            <a:ext cx="2823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rgbClr val="97999B"/>
                </a:solidFill>
                <a:latin typeface="Calibri Light" charset="0"/>
              </a:rPr>
              <a:t>2018</a:t>
            </a:r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6"/>
            <a:ext cx="10515600" cy="1325563"/>
          </a:xfrm>
        </p:spPr>
        <p:txBody>
          <a:bodyPr>
            <a:normAutofit/>
          </a:bodyPr>
          <a:lstStyle>
            <a:lvl1pPr>
              <a:defRPr sz="5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591333" y="6655633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1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029200" cy="4351339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800"/>
            <a:ext cx="5029200" cy="4351339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569" y="6283896"/>
            <a:ext cx="952500" cy="5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0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SingleColumn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"/>
            <a:ext cx="12192000" cy="1517301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Calibri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6"/>
            <a:ext cx="10515600" cy="1325563"/>
          </a:xfrm>
        </p:spPr>
        <p:txBody>
          <a:bodyPr>
            <a:normAutofit/>
          </a:bodyPr>
          <a:lstStyle>
            <a:lvl1pPr>
              <a:defRPr sz="5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30529" y="6557401"/>
            <a:ext cx="2823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© </a:t>
            </a:r>
            <a:r>
              <a:rPr lang="is-IS" sz="800" b="0" i="0" baseline="0" dirty="0">
                <a:solidFill>
                  <a:srgbClr val="97999B"/>
                </a:solidFill>
                <a:latin typeface="Calibri Light" charset="0"/>
              </a:rPr>
              <a:t>2018</a:t>
            </a:r>
            <a:r>
              <a:rPr lang="en-US" sz="800" b="0" i="0" baseline="0" dirty="0">
                <a:solidFill>
                  <a:srgbClr val="97999B"/>
                </a:solidFill>
                <a:latin typeface="Calibri Light" charset="0"/>
              </a:rPr>
              <a:t> Tivity Health, Inc. All rights reserved.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029200" cy="4351339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800"/>
            <a:ext cx="5029200" cy="4351339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569" y="6283896"/>
            <a:ext cx="952500" cy="5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2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4724400" y="648528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573ED5-7FC3-214D-91AD-867102595498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959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914402" y="1943630"/>
            <a:ext cx="9368287" cy="2387600"/>
          </a:xfrm>
        </p:spPr>
        <p:txBody>
          <a:bodyPr>
            <a:normAutofit fontScale="90000"/>
          </a:bodyPr>
          <a:lstStyle/>
          <a:p>
            <a:br>
              <a:rPr lang="en-US" sz="6000" dirty="0"/>
            </a:br>
            <a:r>
              <a:rPr lang="en-US" sz="6000" dirty="0"/>
              <a:t>SilverSneakers Fitness Workshop:</a:t>
            </a:r>
            <a:br>
              <a:rPr lang="en-US" sz="6000" dirty="0"/>
            </a:br>
            <a:r>
              <a:rPr lang="en-US" sz="6000" dirty="0"/>
              <a:t>You’re In Control</a:t>
            </a:r>
            <a:br>
              <a:rPr lang="en-US" sz="6000" dirty="0"/>
            </a:br>
            <a:br>
              <a:rPr lang="en-US" sz="6000" dirty="0"/>
            </a:br>
            <a:r>
              <a:rPr lang="en-US" sz="6000" i="1" dirty="0"/>
              <a:t>Training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1769327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4">
            <a:extLst>
              <a:ext uri="{FF2B5EF4-FFF2-40B4-BE49-F238E27FC236}">
                <a16:creationId xmlns:a16="http://schemas.microsoft.com/office/drawing/2014/main" id="{489D575F-BD72-4150-AEEE-F89BD4477CA5}"/>
              </a:ext>
            </a:extLst>
          </p:cNvPr>
          <p:cNvSpPr/>
          <p:nvPr/>
        </p:nvSpPr>
        <p:spPr>
          <a:xfrm>
            <a:off x="945415" y="1997861"/>
            <a:ext cx="4798680" cy="3878984"/>
          </a:xfrm>
          <a:prstGeom prst="rect">
            <a:avLst/>
          </a:prstGeom>
          <a:noFill/>
          <a:ln>
            <a:noFill/>
          </a:ln>
        </p:spPr>
        <p:txBody>
          <a:bodyPr lIns="45700" tIns="22867" rIns="45700" bIns="22867" anchor="t" anchorCtr="0">
            <a:noAutofit/>
          </a:bodyPr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ea typeface="Open Sans"/>
                <a:cs typeface="Open Sans"/>
                <a:sym typeface="Open Sans"/>
              </a:rPr>
              <a:t>The 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ea typeface="Open Sans"/>
                <a:cs typeface="Open Sans"/>
                <a:sym typeface="Open Sans"/>
              </a:rPr>
              <a:t>Facilitator Guide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ea typeface="Open Sans"/>
                <a:cs typeface="Open Sans"/>
                <a:sym typeface="Open Sans"/>
              </a:rPr>
              <a:t> is divided into two main sections.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ea typeface="Open Sans"/>
                <a:cs typeface="Open Sans"/>
                <a:sym typeface="Open Sans"/>
              </a:rPr>
              <a:t>The first section is 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ea typeface="Open Sans"/>
                <a:cs typeface="Open Sans"/>
                <a:sym typeface="Open Sans"/>
              </a:rPr>
              <a:t>Planning and Materials</a:t>
            </a:r>
            <a:endParaRPr lang="en-US" sz="2000" dirty="0">
              <a:solidFill>
                <a:srgbClr val="000000">
                  <a:lumMod val="75000"/>
                  <a:lumOff val="25000"/>
                </a:srgbClr>
              </a:solidFill>
              <a:ea typeface="Open Sans"/>
              <a:cs typeface="Open Sans"/>
              <a:sym typeface="Open Sans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ea typeface="Open Sans"/>
                <a:cs typeface="Open Sans"/>
                <a:sym typeface="Open Sans"/>
              </a:rPr>
              <a:t>This is a general outline, and you may determine that items should be added or deleted depending on the needs for your event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FB3C95-C8A6-4EDF-908F-0C3ECE2D6E42}"/>
              </a:ext>
            </a:extLst>
          </p:cNvPr>
          <p:cNvSpPr txBox="1">
            <a:spLocks/>
          </p:cNvSpPr>
          <p:nvPr/>
        </p:nvSpPr>
        <p:spPr>
          <a:xfrm>
            <a:off x="945415" y="1597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YOU’RE IN CONTROL</a:t>
            </a:r>
            <a:br>
              <a:rPr lang="en-US" dirty="0"/>
            </a:br>
            <a:r>
              <a:rPr lang="en-US" dirty="0"/>
              <a:t>Facilitator Guide</a:t>
            </a:r>
            <a:endParaRPr lang="en-US" sz="4800" dirty="0"/>
          </a:p>
        </p:txBody>
      </p:sp>
      <p:pic>
        <p:nvPicPr>
          <p:cNvPr id="7" name="Picture 6" descr="Facilitator Guide Template You're in Control - Word">
            <a:extLst>
              <a:ext uri="{FF2B5EF4-FFF2-40B4-BE49-F238E27FC236}">
                <a16:creationId xmlns:a16="http://schemas.microsoft.com/office/drawing/2014/main" id="{27F86F04-F530-4A96-86C6-1E6E2BCBCC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00" t="30495" r="27750" b="4898"/>
          <a:stretch/>
        </p:blipFill>
        <p:spPr>
          <a:xfrm>
            <a:off x="6120243" y="1636336"/>
            <a:ext cx="5782197" cy="459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51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4">
            <a:extLst>
              <a:ext uri="{FF2B5EF4-FFF2-40B4-BE49-F238E27FC236}">
                <a16:creationId xmlns:a16="http://schemas.microsoft.com/office/drawing/2014/main" id="{489D575F-BD72-4150-AEEE-F89BD4477CA5}"/>
              </a:ext>
            </a:extLst>
          </p:cNvPr>
          <p:cNvSpPr/>
          <p:nvPr/>
        </p:nvSpPr>
        <p:spPr>
          <a:xfrm>
            <a:off x="838200" y="1863898"/>
            <a:ext cx="5454535" cy="3878984"/>
          </a:xfrm>
          <a:prstGeom prst="rect">
            <a:avLst/>
          </a:prstGeom>
          <a:noFill/>
          <a:ln>
            <a:noFill/>
          </a:ln>
        </p:spPr>
        <p:txBody>
          <a:bodyPr lIns="45700" tIns="22867" rIns="45700" bIns="22867" anchor="t" anchorCtr="0">
            <a:noAutofit/>
          </a:bodyPr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ea typeface="Open Sans"/>
                <a:cs typeface="Open Sans"/>
                <a:sym typeface="Open Sans"/>
              </a:rPr>
              <a:t>The second section is the 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ea typeface="Open Sans"/>
                <a:cs typeface="Open Sans"/>
                <a:sym typeface="Open Sans"/>
              </a:rPr>
              <a:t>Presentation Outline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ea typeface="Open Sans"/>
                <a:cs typeface="Open Sans"/>
                <a:sym typeface="Open Sans"/>
              </a:rPr>
              <a:t> 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ea typeface="Open Sans"/>
                <a:cs typeface="Open Sans"/>
                <a:sym typeface="Open Sans"/>
              </a:rPr>
              <a:t>This section provides you with information about what to say and when to say it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ea typeface="Open Sans"/>
                <a:cs typeface="Open Sans"/>
                <a:sym typeface="Open Sans"/>
              </a:rPr>
              <a:t>Talking points go along with a corresponding PowerPoint slide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6F958A-0B6E-46AE-BA22-CBB97AD44510}"/>
              </a:ext>
            </a:extLst>
          </p:cNvPr>
          <p:cNvSpPr txBox="1">
            <a:spLocks/>
          </p:cNvSpPr>
          <p:nvPr/>
        </p:nvSpPr>
        <p:spPr>
          <a:xfrm>
            <a:off x="945415" y="1597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YOU’RE IN CONTROL</a:t>
            </a:r>
            <a:br>
              <a:rPr lang="en-US" dirty="0"/>
            </a:br>
            <a:r>
              <a:rPr lang="en-US" dirty="0"/>
              <a:t>Facilitator Guide</a:t>
            </a:r>
            <a:endParaRPr lang="en-US" sz="4800" dirty="0"/>
          </a:p>
        </p:txBody>
      </p:sp>
      <p:pic>
        <p:nvPicPr>
          <p:cNvPr id="3" name="Picture 2" descr="Facilitator Guide Template You're in Control - Word">
            <a:extLst>
              <a:ext uri="{FF2B5EF4-FFF2-40B4-BE49-F238E27FC236}">
                <a16:creationId xmlns:a16="http://schemas.microsoft.com/office/drawing/2014/main" id="{6D1B82FF-1DD5-42AF-AB12-CA927497C5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00" t="29567" r="26250" b="4027"/>
          <a:stretch/>
        </p:blipFill>
        <p:spPr>
          <a:xfrm>
            <a:off x="6292735" y="1624069"/>
            <a:ext cx="5699760" cy="435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72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4">
            <a:extLst>
              <a:ext uri="{FF2B5EF4-FFF2-40B4-BE49-F238E27FC236}">
                <a16:creationId xmlns:a16="http://schemas.microsoft.com/office/drawing/2014/main" id="{489D575F-BD72-4150-AEEE-F89BD4477CA5}"/>
              </a:ext>
            </a:extLst>
          </p:cNvPr>
          <p:cNvSpPr/>
          <p:nvPr/>
        </p:nvSpPr>
        <p:spPr>
          <a:xfrm>
            <a:off x="737597" y="1899732"/>
            <a:ext cx="4773742" cy="3878984"/>
          </a:xfrm>
          <a:prstGeom prst="rect">
            <a:avLst/>
          </a:prstGeom>
          <a:noFill/>
          <a:ln>
            <a:noFill/>
          </a:ln>
        </p:spPr>
        <p:txBody>
          <a:bodyPr lIns="45700" tIns="22867" rIns="45700" bIns="22867" anchor="t" anchorCtr="0">
            <a:noAutofit/>
          </a:bodyPr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Open Sans"/>
                <a:cs typeface="Open Sans"/>
                <a:sym typeface="Open Sans"/>
              </a:rPr>
              <a:t>During the presentation you will refer members to the Trackpad; Directions are noted in the Facilitator Guide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Open Sans"/>
                <a:cs typeface="Open Sans"/>
                <a:sym typeface="Open Sans"/>
              </a:rPr>
              <a:t>Encourage members to use the trackpad as a guide to tracking and celebrating their progress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Open Sans"/>
                <a:cs typeface="Open Sans"/>
                <a:sym typeface="Open Sans"/>
              </a:rPr>
              <a:t>SilverSneakers class counts for activity and first check mark 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Open Sans"/>
                <a:cs typeface="Open Sans"/>
                <a:sym typeface="Open Sans"/>
              </a:rPr>
              <a:t>The magnet is a workshop anchor, or reminder, for members to make good choices daily on their health journey.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EEABE5-BEB5-4427-A872-462D9ACB5D37}"/>
              </a:ext>
            </a:extLst>
          </p:cNvPr>
          <p:cNvSpPr txBox="1">
            <a:spLocks/>
          </p:cNvSpPr>
          <p:nvPr/>
        </p:nvSpPr>
        <p:spPr>
          <a:xfrm>
            <a:off x="945415" y="1597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YOU’RE IN CONTROL</a:t>
            </a:r>
            <a:br>
              <a:rPr lang="en-US" dirty="0"/>
            </a:br>
            <a:r>
              <a:rPr lang="en-US" dirty="0"/>
              <a:t>Trackpad and Magnet</a:t>
            </a:r>
            <a:endParaRPr lang="en-US" sz="4800" dirty="0"/>
          </a:p>
        </p:txBody>
      </p:sp>
      <p:pic>
        <p:nvPicPr>
          <p:cNvPr id="5" name="Picture 4" descr="A picture containing cabinet&#10;&#10;Description generated with very high confidence">
            <a:extLst>
              <a:ext uri="{FF2B5EF4-FFF2-40B4-BE49-F238E27FC236}">
                <a16:creationId xmlns:a16="http://schemas.microsoft.com/office/drawing/2014/main" id="{2C7B219A-D257-4629-8495-7B2A37BA0B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602" b="1156"/>
          <a:stretch/>
        </p:blipFill>
        <p:spPr>
          <a:xfrm>
            <a:off x="8340679" y="345112"/>
            <a:ext cx="2578234" cy="586869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3F4AE732-BD5D-4791-A7CD-38A90645C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914" y="3512684"/>
            <a:ext cx="1531269" cy="27011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69971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4">
            <a:extLst>
              <a:ext uri="{FF2B5EF4-FFF2-40B4-BE49-F238E27FC236}">
                <a16:creationId xmlns:a16="http://schemas.microsoft.com/office/drawing/2014/main" id="{489D575F-BD72-4150-AEEE-F89BD4477CA5}"/>
              </a:ext>
            </a:extLst>
          </p:cNvPr>
          <p:cNvSpPr/>
          <p:nvPr/>
        </p:nvSpPr>
        <p:spPr>
          <a:xfrm>
            <a:off x="838201" y="2060193"/>
            <a:ext cx="10271759" cy="3878984"/>
          </a:xfrm>
          <a:prstGeom prst="rect">
            <a:avLst/>
          </a:prstGeom>
          <a:noFill/>
          <a:ln>
            <a:noFill/>
          </a:ln>
        </p:spPr>
        <p:txBody>
          <a:bodyPr lIns="45700" tIns="22867" rIns="45700" bIns="22867" anchor="t" anchorCtr="0">
            <a:noAutofit/>
          </a:bodyPr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Open Sans"/>
                <a:cs typeface="Open Sans"/>
                <a:sym typeface="Open Sans"/>
              </a:rPr>
              <a:t>After you have completed the presentation, you will lead the group through a 30 minute exercise activity outlined in the Facilitator Guide  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Open Sans"/>
                <a:cs typeface="Open Sans"/>
                <a:sym typeface="Open Sans"/>
              </a:rPr>
              <a:t>For this presentation, this section includes a walking class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Open Sans"/>
                <a:cs typeface="Open Sans"/>
                <a:sym typeface="Open Sans"/>
              </a:rPr>
              <a:t>Simple to perform stepping exercises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2977776-912F-4E39-B855-A9FCC94BC475}"/>
              </a:ext>
            </a:extLst>
          </p:cNvPr>
          <p:cNvSpPr txBox="1">
            <a:spLocks/>
          </p:cNvSpPr>
          <p:nvPr/>
        </p:nvSpPr>
        <p:spPr>
          <a:xfrm>
            <a:off x="945415" y="1597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YOU’RE IN CONTROL</a:t>
            </a:r>
            <a:br>
              <a:rPr lang="en-US" dirty="0"/>
            </a:br>
            <a:r>
              <a:rPr lang="en-US" dirty="0"/>
              <a:t>Activity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25472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4">
            <a:extLst>
              <a:ext uri="{FF2B5EF4-FFF2-40B4-BE49-F238E27FC236}">
                <a16:creationId xmlns:a16="http://schemas.microsoft.com/office/drawing/2014/main" id="{489D575F-BD72-4150-AEEE-F89BD4477CA5}"/>
              </a:ext>
            </a:extLst>
          </p:cNvPr>
          <p:cNvSpPr/>
          <p:nvPr/>
        </p:nvSpPr>
        <p:spPr>
          <a:xfrm>
            <a:off x="945415" y="1963651"/>
            <a:ext cx="9736440" cy="3878984"/>
          </a:xfrm>
          <a:prstGeom prst="rect">
            <a:avLst/>
          </a:prstGeom>
          <a:noFill/>
          <a:ln>
            <a:noFill/>
          </a:ln>
        </p:spPr>
        <p:txBody>
          <a:bodyPr lIns="45700" tIns="22867" rIns="45700" bIns="22867" anchor="t" anchorCtr="0">
            <a:noAutofit/>
          </a:bodyPr>
          <a:lstStyle/>
          <a:p>
            <a:pPr>
              <a:buSzPct val="100000"/>
              <a:defRPr/>
            </a:pPr>
            <a:r>
              <a:rPr lang="en-US" sz="2000" dirty="0">
                <a:ea typeface="Open Sans"/>
                <a:cs typeface="Open Sans"/>
                <a:sym typeface="Open Sans"/>
              </a:rPr>
              <a:t>After completing the 30 minute activity section, you will follow the steps as outlined earlier: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Remind members about take home information &amp; next steps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Encourage PL staff to make themselves available to complete enrollment and provide location tours</a:t>
            </a:r>
          </a:p>
          <a:p>
            <a:pPr>
              <a:lnSpc>
                <a:spcPct val="150000"/>
              </a:lnSpc>
              <a:spcBef>
                <a:spcPts val="300"/>
              </a:spcBef>
              <a:buSzPct val="100000"/>
              <a:defRPr/>
            </a:pPr>
            <a:endParaRPr lang="en-US" sz="2000" dirty="0">
              <a:ea typeface="Open Sans"/>
              <a:cs typeface="Open Sans"/>
              <a:sym typeface="Open San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63B8E4-A119-4108-913D-94E7B5FEEB61}"/>
              </a:ext>
            </a:extLst>
          </p:cNvPr>
          <p:cNvSpPr txBox="1">
            <a:spLocks/>
          </p:cNvSpPr>
          <p:nvPr/>
        </p:nvSpPr>
        <p:spPr>
          <a:xfrm>
            <a:off x="945415" y="1597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YOU’RE IN CONTROL</a:t>
            </a:r>
            <a:br>
              <a:rPr lang="en-US" dirty="0"/>
            </a:br>
            <a:r>
              <a:rPr lang="en-US" dirty="0"/>
              <a:t>Closing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71379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4">
            <a:extLst>
              <a:ext uri="{FF2B5EF4-FFF2-40B4-BE49-F238E27FC236}">
                <a16:creationId xmlns:a16="http://schemas.microsoft.com/office/drawing/2014/main" id="{489D575F-BD72-4150-AEEE-F89BD4477CA5}"/>
              </a:ext>
            </a:extLst>
          </p:cNvPr>
          <p:cNvSpPr/>
          <p:nvPr/>
        </p:nvSpPr>
        <p:spPr>
          <a:xfrm>
            <a:off x="945415" y="2008448"/>
            <a:ext cx="10343269" cy="3311697"/>
          </a:xfrm>
          <a:prstGeom prst="rect">
            <a:avLst/>
          </a:prstGeom>
          <a:noFill/>
          <a:ln>
            <a:noFill/>
          </a:ln>
        </p:spPr>
        <p:txBody>
          <a:bodyPr lIns="45700" tIns="22867" rIns="45700" bIns="22867" anchor="t" anchorCtr="0">
            <a:noAutofit/>
          </a:bodyPr>
          <a:lstStyle/>
          <a:p>
            <a:pPr>
              <a:buSzPct val="100000"/>
              <a:defRPr/>
            </a:pPr>
            <a:r>
              <a:rPr lang="en-US" sz="2400" b="1" dirty="0">
                <a:ea typeface="Open Sans"/>
                <a:cs typeface="Open Sans"/>
                <a:sym typeface="Open Sans"/>
              </a:rPr>
              <a:t>Training</a:t>
            </a:r>
            <a:r>
              <a:rPr lang="en-US" sz="2400" dirty="0">
                <a:ea typeface="Open Sans"/>
                <a:cs typeface="Open Sans"/>
                <a:sym typeface="Open Sans"/>
              </a:rPr>
              <a:t> 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Open Sans"/>
                <a:cs typeface="Open Sans"/>
                <a:sym typeface="Open Sans"/>
              </a:rPr>
              <a:t>Training recording 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Open Sans"/>
                <a:cs typeface="Open Sans"/>
                <a:sym typeface="Open Sans"/>
              </a:rPr>
              <a:t>Activity </a:t>
            </a:r>
            <a:r>
              <a:rPr lang="en-US" sz="2400">
                <a:ea typeface="Open Sans"/>
                <a:cs typeface="Open Sans"/>
                <a:sym typeface="Open Sans"/>
              </a:rPr>
              <a:t>videos </a:t>
            </a:r>
            <a:endParaRPr lang="en-US" sz="2400" b="1" dirty="0">
              <a:ea typeface="Open Sans"/>
              <a:cs typeface="Open Sans"/>
              <a:sym typeface="Open Sans"/>
            </a:endParaRPr>
          </a:p>
          <a:p>
            <a:pPr>
              <a:buSzPct val="100000"/>
              <a:defRPr/>
            </a:pPr>
            <a:r>
              <a:rPr lang="en-US" sz="2400" b="1" dirty="0">
                <a:ea typeface="Open Sans"/>
                <a:cs typeface="Open Sans"/>
                <a:sym typeface="Open Sans"/>
              </a:rPr>
              <a:t>Event Execution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Open Sans"/>
                <a:cs typeface="Open Sans"/>
                <a:sym typeface="Open Sans"/>
              </a:rPr>
              <a:t>Facilitator Guide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Open Sans"/>
                <a:cs typeface="Open Sans"/>
                <a:sym typeface="Open Sans"/>
              </a:rPr>
              <a:t>Workshop Toolkit with Marketing materials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B70354-7B02-4045-A018-861A125EE2FF}"/>
              </a:ext>
            </a:extLst>
          </p:cNvPr>
          <p:cNvSpPr txBox="1">
            <a:spLocks/>
          </p:cNvSpPr>
          <p:nvPr/>
        </p:nvSpPr>
        <p:spPr>
          <a:xfrm>
            <a:off x="945415" y="1597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YOU’RE IN CONTROL</a:t>
            </a:r>
            <a:br>
              <a:rPr lang="en-US" dirty="0"/>
            </a:br>
            <a:r>
              <a:rPr lang="en-US" dirty="0"/>
              <a:t>Resources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12788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47245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6"/>
            <a:ext cx="10607040" cy="1371944"/>
          </a:xfrm>
        </p:spPr>
        <p:txBody>
          <a:bodyPr>
            <a:noAutofit/>
          </a:bodyPr>
          <a:lstStyle/>
          <a:p>
            <a:r>
              <a:rPr lang="en-US" sz="4000" dirty="0"/>
              <a:t>SilverSneakers Fitness Workshop: </a:t>
            </a:r>
            <a:br>
              <a:rPr lang="en-US" sz="4000" dirty="0"/>
            </a:br>
            <a:r>
              <a:rPr lang="en-US" sz="4000" dirty="0"/>
              <a:t>You’re In Control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3CF64B-C6F5-4478-8D9A-9F53EDE287FE}"/>
              </a:ext>
            </a:extLst>
          </p:cNvPr>
          <p:cNvSpPr txBox="1"/>
          <p:nvPr/>
        </p:nvSpPr>
        <p:spPr>
          <a:xfrm>
            <a:off x="838200" y="1806819"/>
            <a:ext cx="10730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You’re in Control </a:t>
            </a:r>
            <a:r>
              <a:rPr lang="en-US" dirty="0"/>
              <a:t>is one of three new SilverSneakers Fitness Workshops in 2018, developed to help drive member enrollment and participation. It is a 45-60 minute workshop that educates members about the benefits of physical activity on management of type 2 diabetes.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B31D43-016F-4049-8A69-C487A9DE867F}"/>
              </a:ext>
            </a:extLst>
          </p:cNvPr>
          <p:cNvSpPr txBox="1">
            <a:spLocks/>
          </p:cNvSpPr>
          <p:nvPr/>
        </p:nvSpPr>
        <p:spPr>
          <a:xfrm>
            <a:off x="4189933" y="3384535"/>
            <a:ext cx="2993292" cy="338657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Calibri" panose="020F0502020204030204"/>
                <a:ea typeface="Times New Roman" panose="02020603050405020304" pitchFamily="18" charset="0"/>
              </a:rPr>
              <a:t>STRATEGY</a:t>
            </a: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Lead members through a </a:t>
            </a:r>
            <a:r>
              <a:rPr lang="en-US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15-20 minute discussion 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that acknowledges their experience and outlines the benefits of physical activity related to management of type 2 diabetes.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Follow with </a:t>
            </a:r>
            <a:r>
              <a:rPr lang="en-US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30 minutes of light activity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that accomplishes the goal of enrolling the member onsite at the workshop.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25168-FFCD-4848-8E84-F86A1D079F4F}"/>
              </a:ext>
            </a:extLst>
          </p:cNvPr>
          <p:cNvSpPr txBox="1">
            <a:spLocks/>
          </p:cNvSpPr>
          <p:nvPr/>
        </p:nvSpPr>
        <p:spPr>
          <a:xfrm>
            <a:off x="7863529" y="3384535"/>
            <a:ext cx="3071564" cy="309577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Calibri" panose="020F0502020204030204"/>
              </a:rPr>
              <a:t>TARGET AUDIENCE</a:t>
            </a: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Eligible not enrolled 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members who live in key areas of opportunity to drive enrollment</a:t>
            </a:r>
            <a:endParaRPr lang="en-US" sz="100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All eligible members 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interested in learning about management of type 2 diabetes, either for themselves or for friends/loved ones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E68350-0FD5-44C5-ADE9-7E69549D9B01}"/>
              </a:ext>
            </a:extLst>
          </p:cNvPr>
          <p:cNvSpPr txBox="1">
            <a:spLocks/>
          </p:cNvSpPr>
          <p:nvPr/>
        </p:nvSpPr>
        <p:spPr>
          <a:xfrm>
            <a:off x="838199" y="3387228"/>
            <a:ext cx="2847681" cy="274449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  <a:tabLst>
                <a:tab pos="1325166" algn="l"/>
              </a:tabLst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Calibri" panose="020F0502020204030204"/>
                <a:ea typeface="Times New Roman" panose="02020603050405020304" pitchFamily="18" charset="0"/>
              </a:rPr>
              <a:t>OBJECTIVE</a:t>
            </a: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Help members understand that they are in control of managing type 2 diabetes, delivered through education, inspiration and useful tools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5123BF-78DE-43B9-8F25-F6B16EEF440C}"/>
              </a:ext>
            </a:extLst>
          </p:cNvPr>
          <p:cNvCxnSpPr/>
          <p:nvPr/>
        </p:nvCxnSpPr>
        <p:spPr>
          <a:xfrm>
            <a:off x="925462" y="3058688"/>
            <a:ext cx="11364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4A2DBD-2EDF-486A-8E2A-46601C28278D}"/>
              </a:ext>
            </a:extLst>
          </p:cNvPr>
          <p:cNvCxnSpPr/>
          <p:nvPr/>
        </p:nvCxnSpPr>
        <p:spPr>
          <a:xfrm>
            <a:off x="4261266" y="3058688"/>
            <a:ext cx="11364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F399332-8398-41B8-967A-66242326B79B}"/>
              </a:ext>
            </a:extLst>
          </p:cNvPr>
          <p:cNvCxnSpPr/>
          <p:nvPr/>
        </p:nvCxnSpPr>
        <p:spPr>
          <a:xfrm>
            <a:off x="7892251" y="3058688"/>
            <a:ext cx="11364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381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914402" y="1943630"/>
            <a:ext cx="9368287" cy="2387600"/>
          </a:xfrm>
        </p:spPr>
        <p:txBody>
          <a:bodyPr>
            <a:normAutofit/>
          </a:bodyPr>
          <a:lstStyle/>
          <a:p>
            <a:r>
              <a:rPr lang="en-US" sz="6000" dirty="0"/>
              <a:t>Workshop Toolkit</a:t>
            </a:r>
          </a:p>
        </p:txBody>
      </p:sp>
    </p:spTree>
    <p:extLst>
      <p:ext uri="{BB962C8B-B14F-4D97-AF65-F5344CB8AC3E}">
        <p14:creationId xmlns:p14="http://schemas.microsoft.com/office/powerpoint/2010/main" val="145367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616" y="78904"/>
            <a:ext cx="10515600" cy="1325563"/>
          </a:xfrm>
        </p:spPr>
        <p:txBody>
          <a:bodyPr>
            <a:noAutofit/>
          </a:bodyPr>
          <a:lstStyle/>
          <a:p>
            <a:r>
              <a:rPr lang="en-US" sz="2700" dirty="0"/>
              <a:t>YOU’RE IN CONTROL</a:t>
            </a:r>
            <a:br>
              <a:rPr lang="en-US" sz="4000" dirty="0"/>
            </a:br>
            <a:r>
              <a:rPr lang="en-US" dirty="0"/>
              <a:t>Sign-in Sheet</a:t>
            </a:r>
          </a:p>
        </p:txBody>
      </p:sp>
      <p:pic>
        <p:nvPicPr>
          <p:cNvPr id="5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A04FC956-C887-469C-8C16-DC9C4804B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892" y="1305099"/>
            <a:ext cx="7979823" cy="513111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1985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616" y="78904"/>
            <a:ext cx="10515600" cy="1325563"/>
          </a:xfrm>
        </p:spPr>
        <p:txBody>
          <a:bodyPr>
            <a:noAutofit/>
          </a:bodyPr>
          <a:lstStyle/>
          <a:p>
            <a:r>
              <a:rPr lang="en-US" sz="2700" dirty="0"/>
              <a:t>YOU’RE IN CONTROL</a:t>
            </a:r>
            <a:br>
              <a:rPr lang="en-US" sz="4000" dirty="0"/>
            </a:br>
            <a:r>
              <a:rPr lang="en-US" dirty="0"/>
              <a:t>Trackpad and Magnet</a:t>
            </a:r>
          </a:p>
        </p:txBody>
      </p:sp>
      <p:pic>
        <p:nvPicPr>
          <p:cNvPr id="4" name="Picture 3" descr="A picture containing cabinet&#10;&#10;Description generated with very high confidence">
            <a:extLst>
              <a:ext uri="{FF2B5EF4-FFF2-40B4-BE49-F238E27FC236}">
                <a16:creationId xmlns:a16="http://schemas.microsoft.com/office/drawing/2014/main" id="{EAF48570-03E6-43C4-8E4C-3F8DF45932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395"/>
          <a:stretch/>
        </p:blipFill>
        <p:spPr>
          <a:xfrm>
            <a:off x="7373390" y="515885"/>
            <a:ext cx="2736640" cy="626321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DFF914D5-2529-42F8-A747-390BF71C0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575" y="2153421"/>
            <a:ext cx="1933997" cy="34115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81060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914402" y="1943630"/>
            <a:ext cx="9368287" cy="2387600"/>
          </a:xfrm>
        </p:spPr>
        <p:txBody>
          <a:bodyPr>
            <a:normAutofit/>
          </a:bodyPr>
          <a:lstStyle/>
          <a:p>
            <a:r>
              <a:rPr lang="en-US" sz="6000" dirty="0"/>
              <a:t>Event Preparation and Execution</a:t>
            </a:r>
          </a:p>
        </p:txBody>
      </p:sp>
    </p:spTree>
    <p:extLst>
      <p:ext uri="{BB962C8B-B14F-4D97-AF65-F5344CB8AC3E}">
        <p14:creationId xmlns:p14="http://schemas.microsoft.com/office/powerpoint/2010/main" val="2588508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YOU’RE IN CONTROL</a:t>
            </a:r>
            <a:br>
              <a:rPr lang="en-US" dirty="0"/>
            </a:br>
            <a:r>
              <a:rPr lang="en-US" dirty="0"/>
              <a:t>Event Schedule</a:t>
            </a:r>
          </a:p>
        </p:txBody>
      </p:sp>
      <p:sp>
        <p:nvSpPr>
          <p:cNvPr id="11" name="Shape 234">
            <a:extLst>
              <a:ext uri="{FF2B5EF4-FFF2-40B4-BE49-F238E27FC236}">
                <a16:creationId xmlns:a16="http://schemas.microsoft.com/office/drawing/2014/main" id="{2F2CB3DA-70FE-4849-A86E-05F58772328B}"/>
              </a:ext>
            </a:extLst>
          </p:cNvPr>
          <p:cNvSpPr/>
          <p:nvPr/>
        </p:nvSpPr>
        <p:spPr>
          <a:xfrm>
            <a:off x="971203" y="1959034"/>
            <a:ext cx="8254205" cy="4541520"/>
          </a:xfrm>
          <a:prstGeom prst="rect">
            <a:avLst/>
          </a:prstGeom>
          <a:noFill/>
          <a:ln>
            <a:noFill/>
          </a:ln>
        </p:spPr>
        <p:txBody>
          <a:bodyPr lIns="45700" tIns="22867" rIns="45700" bIns="22867" anchor="t" anchorCtr="0">
            <a:noAutofit/>
          </a:bodyPr>
          <a:lstStyle/>
          <a:p>
            <a:r>
              <a:rPr lang="en-US" b="1" dirty="0"/>
              <a:t>Welcome: </a:t>
            </a:r>
            <a:r>
              <a:rPr lang="en-US" dirty="0"/>
              <a:t>(5 minutes)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Greeting by PL Staff &amp; SSFP Representative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Sign-in sheet completed &amp; handed to PL staff for eligibility checks</a:t>
            </a:r>
          </a:p>
          <a:p>
            <a:endParaRPr lang="en-US" sz="1400" dirty="0"/>
          </a:p>
          <a:p>
            <a:r>
              <a:rPr lang="en-US" b="1" dirty="0"/>
              <a:t>Presentation</a:t>
            </a:r>
            <a:r>
              <a:rPr lang="en-US" dirty="0"/>
              <a:t>: (20 minutes)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Introduction by Territory Manager/Program Champion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SSFP Fitness Workshop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Member eligibility checks to be conducted by PL staff during presentation; facility </a:t>
            </a:r>
          </a:p>
          <a:p>
            <a:r>
              <a:rPr lang="en-US" sz="1600" dirty="0"/>
              <a:t>       enrollment packets prepared  and sign-in sheets provided back to TM/PC</a:t>
            </a:r>
          </a:p>
          <a:p>
            <a:endParaRPr lang="en-US" sz="1400" dirty="0"/>
          </a:p>
          <a:p>
            <a:r>
              <a:rPr lang="en-US" b="1" dirty="0"/>
              <a:t>Physical Activity/Exercise</a:t>
            </a:r>
            <a:r>
              <a:rPr lang="en-US" dirty="0"/>
              <a:t>: (30 minutes)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Led by Program Champion or Territory Manager</a:t>
            </a:r>
          </a:p>
          <a:p>
            <a:pPr lvl="1"/>
            <a:r>
              <a:rPr lang="en-US" sz="1600" i="1" dirty="0"/>
              <a:t>	</a:t>
            </a:r>
            <a:endParaRPr lang="en-US" sz="1400" b="1" dirty="0"/>
          </a:p>
          <a:p>
            <a:r>
              <a:rPr lang="en-US" b="1" dirty="0"/>
              <a:t>Wrap Up: </a:t>
            </a:r>
            <a:r>
              <a:rPr lang="en-US" dirty="0"/>
              <a:t>(5 minutes)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Reminder of any take home information &amp; next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PL staff to encourage location tours &amp; make themselves available for enrollment</a:t>
            </a:r>
          </a:p>
        </p:txBody>
      </p:sp>
    </p:spTree>
    <p:extLst>
      <p:ext uri="{BB962C8B-B14F-4D97-AF65-F5344CB8AC3E}">
        <p14:creationId xmlns:p14="http://schemas.microsoft.com/office/powerpoint/2010/main" val="1445965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914402" y="1943630"/>
            <a:ext cx="9368287" cy="2387600"/>
          </a:xfrm>
        </p:spPr>
        <p:txBody>
          <a:bodyPr>
            <a:normAutofit/>
          </a:bodyPr>
          <a:lstStyle/>
          <a:p>
            <a:r>
              <a:rPr lang="en-US" sz="6000" dirty="0"/>
              <a:t>Event Facilitator Details</a:t>
            </a:r>
          </a:p>
        </p:txBody>
      </p:sp>
    </p:spTree>
    <p:extLst>
      <p:ext uri="{BB962C8B-B14F-4D97-AF65-F5344CB8AC3E}">
        <p14:creationId xmlns:p14="http://schemas.microsoft.com/office/powerpoint/2010/main" val="3191269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37857"/>
            <a:ext cx="10515600" cy="1325563"/>
          </a:xfrm>
        </p:spPr>
        <p:txBody>
          <a:bodyPr>
            <a:normAutofit/>
          </a:bodyPr>
          <a:lstStyle/>
          <a:p>
            <a:r>
              <a:rPr lang="en-US" sz="2700" dirty="0"/>
              <a:t>YOU’RE IN CONTROL</a:t>
            </a:r>
            <a:br>
              <a:rPr lang="en-US" dirty="0"/>
            </a:br>
            <a:r>
              <a:rPr lang="en-US" dirty="0"/>
              <a:t>Event Facilitator Resources</a:t>
            </a:r>
          </a:p>
        </p:txBody>
      </p:sp>
      <p:sp>
        <p:nvSpPr>
          <p:cNvPr id="4" name="Shape 234">
            <a:extLst>
              <a:ext uri="{FF2B5EF4-FFF2-40B4-BE49-F238E27FC236}">
                <a16:creationId xmlns:a16="http://schemas.microsoft.com/office/drawing/2014/main" id="{489D575F-BD72-4150-AEEE-F89BD4477CA5}"/>
              </a:ext>
            </a:extLst>
          </p:cNvPr>
          <p:cNvSpPr/>
          <p:nvPr/>
        </p:nvSpPr>
        <p:spPr>
          <a:xfrm>
            <a:off x="838201" y="1932247"/>
            <a:ext cx="3881499" cy="3878984"/>
          </a:xfrm>
          <a:prstGeom prst="rect">
            <a:avLst/>
          </a:prstGeom>
          <a:noFill/>
          <a:ln>
            <a:noFill/>
          </a:ln>
        </p:spPr>
        <p:txBody>
          <a:bodyPr lIns="45700" tIns="22867" rIns="45700" bIns="22867" anchor="t" anchorCtr="0">
            <a:noAutofit/>
          </a:bodyPr>
          <a:lstStyle/>
          <a:p>
            <a:pPr>
              <a:buSzPct val="100000"/>
              <a:defRPr/>
            </a:pPr>
            <a:r>
              <a:rPr lang="en-US" sz="2000" dirty="0">
                <a:ea typeface="Open Sans"/>
                <a:cs typeface="Open Sans"/>
                <a:sym typeface="Open Sans"/>
              </a:rPr>
              <a:t>There are four main pieces you will use when facilitating the You’re In Control Workshop: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Open Sans"/>
                <a:cs typeface="Open Sans"/>
                <a:sym typeface="Open Sans"/>
              </a:rPr>
              <a:t>The Facilitator Guide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Open Sans"/>
                <a:cs typeface="Open Sans"/>
                <a:sym typeface="Open Sans"/>
              </a:rPr>
              <a:t>PowerPoint Slide Deck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Open Sans"/>
                <a:cs typeface="Open Sans"/>
                <a:sym typeface="Open Sans"/>
              </a:rPr>
              <a:t>Trackpad and Magnet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A88427-9460-4D0E-9F18-92FADD4A7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493" y="1712498"/>
            <a:ext cx="5925915" cy="333332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 descr="A picture containing cabinet&#10;&#10;Description generated with very high confidence">
            <a:extLst>
              <a:ext uri="{FF2B5EF4-FFF2-40B4-BE49-F238E27FC236}">
                <a16:creationId xmlns:a16="http://schemas.microsoft.com/office/drawing/2014/main" id="{05AC5199-C250-47C7-BC1C-A1ADDDA1BF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395"/>
          <a:stretch/>
        </p:blipFill>
        <p:spPr>
          <a:xfrm>
            <a:off x="10187606" y="1990436"/>
            <a:ext cx="1792787" cy="410306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FF07E32-FF95-4E27-B253-0697B7F0A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1327" y="4299497"/>
            <a:ext cx="1320583" cy="23294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90395421"/>
      </p:ext>
    </p:extLst>
  </p:cSld>
  <p:clrMapOvr>
    <a:masterClrMapping/>
  </p:clrMapOvr>
</p:sld>
</file>

<file path=ppt/theme/theme1.xml><?xml version="1.0" encoding="utf-8"?>
<a:theme xmlns:a="http://schemas.openxmlformats.org/drawingml/2006/main" name="Tivity Health Theme">
  <a:themeElements>
    <a:clrScheme name="Tivity1017 3">
      <a:dk1>
        <a:srgbClr val="000000"/>
      </a:dk1>
      <a:lt1>
        <a:srgbClr val="FFFFFF"/>
      </a:lt1>
      <a:dk2>
        <a:srgbClr val="FF3700"/>
      </a:dk2>
      <a:lt2>
        <a:srgbClr val="244C59"/>
      </a:lt2>
      <a:accent1>
        <a:srgbClr val="244C59"/>
      </a:accent1>
      <a:accent2>
        <a:srgbClr val="97999B"/>
      </a:accent2>
      <a:accent3>
        <a:srgbClr val="D9D9D6"/>
      </a:accent3>
      <a:accent4>
        <a:srgbClr val="E0C6AD"/>
      </a:accent4>
      <a:accent5>
        <a:srgbClr val="BBBCBC"/>
      </a:accent5>
      <a:accent6>
        <a:srgbClr val="FF3700"/>
      </a:accent6>
      <a:hlink>
        <a:srgbClr val="244C59"/>
      </a:hlink>
      <a:folHlink>
        <a:srgbClr val="3764B4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4054PPT_Wide16x9_1017" id="{E2B16542-0926-5B44-AA31-CEE048BC48BE}" vid="{A1D147FE-44DC-464A-992F-E6FFBC8629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arch_x0020_Category xmlns="0ea27ac3-e524-4304-915f-bbe3cddea892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698C49BB4162428E855883A184AF0D" ma:contentTypeVersion="5" ma:contentTypeDescription="Create a new document." ma:contentTypeScope="" ma:versionID="1c04adcb50aae7e647e0bd661cb2366e">
  <xsd:schema xmlns:xsd="http://www.w3.org/2001/XMLSchema" xmlns:xs="http://www.w3.org/2001/XMLSchema" xmlns:p="http://schemas.microsoft.com/office/2006/metadata/properties" xmlns:ns2="0ea27ac3-e524-4304-915f-bbe3cddea892" xmlns:ns3="91c3aee5-eb9d-4456-a34a-5ad7ab379103" targetNamespace="http://schemas.microsoft.com/office/2006/metadata/properties" ma:root="true" ma:fieldsID="85bcf34aaa13de6c0da57e42948cce00" ns2:_="" ns3:_="">
    <xsd:import namespace="0ea27ac3-e524-4304-915f-bbe3cddea892"/>
    <xsd:import namespace="91c3aee5-eb9d-4456-a34a-5ad7ab3791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Search_x0020_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a27ac3-e524-4304-915f-bbe3cddea8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Search_x0020_Category" ma:index="12" nillable="true" ma:displayName="Search Category" ma:list="{79aea10c-aa31-46b1-b377-60f0dac237e8}" ma:internalName="Search_x0020_Category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3aee5-eb9d-4456-a34a-5ad7ab3791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AF04E5-ED80-46E3-84D6-80AFF3BA412F}">
  <ds:schemaRefs>
    <ds:schemaRef ds:uri="adf598e7-7ca2-469d-9552-123f4e5a7d25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8C33D7C-72E9-4375-AEA9-37EDCBE154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CB2225-760B-4452-B41E-E99D58A6D870}"/>
</file>

<file path=docProps/app.xml><?xml version="1.0" encoding="utf-8"?>
<Properties xmlns="http://schemas.openxmlformats.org/officeDocument/2006/extended-properties" xmlns:vt="http://schemas.openxmlformats.org/officeDocument/2006/docPropsVTypes">
  <TotalTime>5712</TotalTime>
  <Words>534</Words>
  <Application>Microsoft Office PowerPoint</Application>
  <PresentationFormat>Widescreen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</vt:lpstr>
      <vt:lpstr>Calibri Light</vt:lpstr>
      <vt:lpstr>Open Sans</vt:lpstr>
      <vt:lpstr>Tivity Health Theme</vt:lpstr>
      <vt:lpstr> SilverSneakers Fitness Workshop: You’re In Control  Training Information</vt:lpstr>
      <vt:lpstr>SilverSneakers Fitness Workshop:  You’re In Control</vt:lpstr>
      <vt:lpstr>Workshop Toolkit</vt:lpstr>
      <vt:lpstr>YOU’RE IN CONTROL Sign-in Sheet</vt:lpstr>
      <vt:lpstr>YOU’RE IN CONTROL Trackpad and Magnet</vt:lpstr>
      <vt:lpstr>Event Preparation and Execution</vt:lpstr>
      <vt:lpstr>YOU’RE IN CONTROL Event Schedule</vt:lpstr>
      <vt:lpstr>Event Facilitator Details</vt:lpstr>
      <vt:lpstr>YOU’RE IN CONTROL Event Facilitator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You're In Control Workshop - Training Deck</dc:title>
  <dc:creator>Ring, Brian</dc:creator>
  <cp:lastModifiedBy>Corbett, Sims</cp:lastModifiedBy>
  <cp:revision>214</cp:revision>
  <dcterms:created xsi:type="dcterms:W3CDTF">2018-02-19T14:57:00Z</dcterms:created>
  <dcterms:modified xsi:type="dcterms:W3CDTF">2019-07-29T16:30:18Z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0x010100AD698C49BB4162428E855883A184AF0D</vt:lpwstr>
  </property>
  <property fmtid="{D5CDD505-2E9C-101B-9397-08002B2CF9AE}" pid="3" name="Co-branded">
    <vt:lpwstr>No</vt:lpwstr>
  </property>
  <property fmtid="{D5CDD505-2E9C-101B-9397-08002B2CF9AE}" pid="4" name="Team Use">
    <vt:lpwstr>All</vt:lpwstr>
  </property>
  <property fmtid="{D5CDD505-2E9C-101B-9397-08002B2CF9AE}" pid="5" name="Location">
    <vt:lpwstr>Event</vt:lpwstr>
  </property>
</Properties>
</file>