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20"/>
  </p:notesMasterIdLst>
  <p:handoutMasterIdLst>
    <p:handoutMasterId r:id="rId21"/>
  </p:handoutMasterIdLst>
  <p:sldIdLst>
    <p:sldId id="268" r:id="rId5"/>
    <p:sldId id="288" r:id="rId6"/>
    <p:sldId id="284" r:id="rId7"/>
    <p:sldId id="294" r:id="rId8"/>
    <p:sldId id="325" r:id="rId9"/>
    <p:sldId id="317" r:id="rId10"/>
    <p:sldId id="318" r:id="rId11"/>
    <p:sldId id="319" r:id="rId12"/>
    <p:sldId id="320" r:id="rId13"/>
    <p:sldId id="321" r:id="rId14"/>
    <p:sldId id="310" r:id="rId15"/>
    <p:sldId id="322" r:id="rId16"/>
    <p:sldId id="316" r:id="rId17"/>
    <p:sldId id="269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'Connor, Anna" initials="OA [3]" lastIdx="1" clrIdx="6">
    <p:extLst/>
  </p:cmAuthor>
  <p:cmAuthor id="1" name="Johnson, Ann" initials="JA" lastIdx="3" clrIdx="0">
    <p:extLst/>
  </p:cmAuthor>
  <p:cmAuthor id="8" name="O'Connor, Anna" initials="OA [4]" lastIdx="1" clrIdx="7">
    <p:extLst/>
  </p:cmAuthor>
  <p:cmAuthor id="2" name="Welch, Aimee" initials="WA" lastIdx="6" clrIdx="1">
    <p:extLst/>
  </p:cmAuthor>
  <p:cmAuthor id="9" name="O'Connor, Anna" initials="OA [5]" lastIdx="1" clrIdx="8">
    <p:extLst/>
  </p:cmAuthor>
  <p:cmAuthor id="3" name="Jacobs, Stina" initials="JS" lastIdx="2" clrIdx="2">
    <p:extLst/>
  </p:cmAuthor>
  <p:cmAuthor id="10" name="Meredith, Billy" initials="MB" lastIdx="17" clrIdx="9">
    <p:extLst/>
  </p:cmAuthor>
  <p:cmAuthor id="4" name="Bebout, Caitlin" initials="BC" lastIdx="10" clrIdx="3">
    <p:extLst/>
  </p:cmAuthor>
  <p:cmAuthor id="11" name="Page, Justine" initials="PJ" lastIdx="2" clrIdx="10">
    <p:extLst/>
  </p:cmAuthor>
  <p:cmAuthor id="5" name="O'Connor, Anna" initials="OA" lastIdx="1" clrIdx="4">
    <p:extLst/>
  </p:cmAuthor>
  <p:cmAuthor id="6" name="O'Connor, Anna" initials="OA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300"/>
    <a:srgbClr val="E3E2E4"/>
    <a:srgbClr val="D9D9D6"/>
    <a:srgbClr val="BBBCBC"/>
    <a:srgbClr val="FE882F"/>
    <a:srgbClr val="FCDD84"/>
    <a:srgbClr val="0B73C8"/>
    <a:srgbClr val="7EDDD3"/>
    <a:srgbClr val="97999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88664" autoAdjust="0"/>
  </p:normalViewPr>
  <p:slideViewPr>
    <p:cSldViewPr snapToGrid="0" snapToObjects="1">
      <p:cViewPr varScale="1">
        <p:scale>
          <a:sx n="74" d="100"/>
          <a:sy n="74" d="100"/>
        </p:scale>
        <p:origin x="96" y="774"/>
      </p:cViewPr>
      <p:guideLst/>
    </p:cSldViewPr>
  </p:slideViewPr>
  <p:outlineViewPr>
    <p:cViewPr>
      <p:scale>
        <a:sx n="33" d="100"/>
        <a:sy n="33" d="100"/>
      </p:scale>
      <p:origin x="0" y="-1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6975-8ACF-9046-8654-2E9FD08BA132}" type="datetimeFigureOut">
              <a:rPr lang="en-US" smtClean="0">
                <a:latin typeface="Calibri Light" charset="0"/>
              </a:rPr>
              <a:t>8/20/2019</a:t>
            </a:fld>
            <a:endParaRPr lang="en-US" dirty="0">
              <a:latin typeface="Calibri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E988F-104F-FC4B-BA7E-404E714B8A11}" type="slidenum">
              <a:rPr lang="en-US" smtClean="0">
                <a:latin typeface="Calibri Light" charset="0"/>
              </a:rPr>
              <a:t>‹#›</a:t>
            </a:fld>
            <a:endParaRPr lang="en-US" dirty="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9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B2C0BBBA-5136-5C40-9BE3-2BC3564FD02D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0A8D6B8D-BA1E-B647-83D5-A1710A90E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If you or a loved one has Type </a:t>
            </a:r>
            <a:r>
              <a:rPr lang="en-US" i="1" dirty="0"/>
              <a:t>1</a:t>
            </a:r>
            <a:r>
              <a:rPr lang="en-US" dirty="0"/>
              <a:t> Diabetes, exercise is still recommended but please speak to a health care professional before starting an exercise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5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9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3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3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4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1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1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5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3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7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5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5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24735"/>
            <a:ext cx="12192000" cy="3657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-92767" y="5592417"/>
            <a:ext cx="12284766" cy="93231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59" y="3797017"/>
            <a:ext cx="11430000" cy="808583"/>
          </a:xfrm>
        </p:spPr>
        <p:txBody>
          <a:bodyPr/>
          <a:lstStyle>
            <a:lvl1pPr marL="0" indent="0" algn="ctr">
              <a:buNone/>
              <a:defRPr sz="1800" i="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Presenter Name, Title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##/##/##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877561"/>
            <a:ext cx="11430000" cy="2346099"/>
          </a:xfrm>
        </p:spPr>
        <p:txBody>
          <a:bodyPr anchor="b" anchorCtr="0">
            <a:normAutofit/>
          </a:bodyPr>
          <a:lstStyle>
            <a:lvl1pPr algn="ctr"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Master title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316989" y="3432206"/>
            <a:ext cx="1539730" cy="7741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380" y="5950273"/>
            <a:ext cx="2253001" cy="7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Alt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"/>
            <a:ext cx="5270500" cy="685799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635269" y="284137"/>
            <a:ext cx="6189585" cy="627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759" y="284136"/>
            <a:ext cx="4497185" cy="2778553"/>
          </a:xfrm>
        </p:spPr>
        <p:txBody>
          <a:bodyPr anchor="b">
            <a:normAutofit/>
          </a:bodyPr>
          <a:lstStyle>
            <a:lvl1pPr>
              <a:defRPr sz="6000" b="1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6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6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6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Alt_Tall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5270500" cy="685799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5635269" y="284137"/>
            <a:ext cx="6189585" cy="627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759" y="284136"/>
            <a:ext cx="4497185" cy="6273265"/>
          </a:xfrm>
        </p:spPr>
        <p:txBody>
          <a:bodyPr>
            <a:normAutofit/>
          </a:bodyPr>
          <a:lstStyle>
            <a:lvl1pPr>
              <a:defRPr sz="60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51095" y="6475751"/>
            <a:ext cx="299803" cy="38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"/>
            <a:ext cx="12192000" cy="6729247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524735"/>
            <a:ext cx="12192000" cy="3657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-92767" y="5592417"/>
            <a:ext cx="12284766" cy="93231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380" y="5950273"/>
            <a:ext cx="2253001" cy="7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53"/>
            <a:ext cx="1219002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524735"/>
            <a:ext cx="12192000" cy="3657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-92767" y="5592417"/>
            <a:ext cx="12284766" cy="93231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380" y="5950273"/>
            <a:ext cx="2253001" cy="78404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>
                <a:solidFill>
                  <a:schemeClr val="accent6"/>
                </a:solidFill>
              </a:rPr>
              <a:pPr/>
              <a:t>‹#›</a:t>
            </a:fld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153644"/>
            <a:ext cx="11430000" cy="3238259"/>
          </a:xfrm>
        </p:spPr>
        <p:txBody>
          <a:bodyPr anchor="b" anchorCtr="0">
            <a:normAutofit/>
          </a:bodyPr>
          <a:lstStyle>
            <a:lvl1pPr algn="ctr">
              <a:defRPr sz="50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what a testimonial page can look like. Add your testimonial here and here and here.”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654902" y="469606"/>
            <a:ext cx="882196" cy="1091777"/>
            <a:chOff x="5654902" y="695877"/>
            <a:chExt cx="882196" cy="1091777"/>
          </a:xfrm>
        </p:grpSpPr>
        <p:sp>
          <p:nvSpPr>
            <p:cNvPr id="2" name="Oval 1"/>
            <p:cNvSpPr/>
            <p:nvPr userDrawn="1"/>
          </p:nvSpPr>
          <p:spPr>
            <a:xfrm>
              <a:off x="5654902" y="695877"/>
              <a:ext cx="882196" cy="882196"/>
            </a:xfrm>
            <a:prstGeom prst="ellipse">
              <a:avLst/>
            </a:prstGeom>
            <a:noFill/>
            <a:ln w="666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881254" y="771991"/>
              <a:ext cx="4017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accent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“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65760" y="4668202"/>
            <a:ext cx="11430000" cy="80645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accent6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914377" indent="0">
              <a:buNone/>
              <a:defRPr>
                <a:solidFill>
                  <a:schemeClr val="accent6"/>
                </a:solidFill>
              </a:defRPr>
            </a:lvl3pPr>
            <a:lvl4pPr marL="1371566" indent="0">
              <a:buNone/>
              <a:defRPr>
                <a:solidFill>
                  <a:schemeClr val="accent6"/>
                </a:solidFill>
              </a:defRPr>
            </a:lvl4pPr>
            <a:lvl5pPr marL="182875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SilverSneakers Member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6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6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6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019" y="6201773"/>
            <a:ext cx="977741" cy="52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Ligh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bg2"/>
              </a:solidFill>
              <a:latin typeface="Calibri Light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>
                <a:solidFill>
                  <a:schemeClr val="accent4"/>
                </a:solidFill>
              </a:rPr>
              <a:pPr/>
              <a:t>‹#›</a:t>
            </a:fld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4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4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4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760" y="243253"/>
            <a:ext cx="11430000" cy="5958520"/>
          </a:xfrm>
        </p:spPr>
        <p:txBody>
          <a:bodyPr anchor="ctr" anchorCtr="0">
            <a:norm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018" y="6207230"/>
            <a:ext cx="977742" cy="52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" y="243253"/>
            <a:ext cx="11430000" cy="5958520"/>
          </a:xfrm>
        </p:spPr>
        <p:txBody>
          <a:bodyPr anchor="ctr" anchorCtr="0">
            <a:norm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4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4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4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018" y="6207230"/>
            <a:ext cx="977742" cy="5296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16989" y="1216364"/>
            <a:ext cx="1539730" cy="7741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b="0" i="0" dirty="0">
              <a:latin typeface="Calibri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365760" y="1586461"/>
            <a:ext cx="11430000" cy="472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65760" y="206876"/>
            <a:ext cx="11430000" cy="923330"/>
          </a:xfrm>
        </p:spPr>
        <p:txBody>
          <a:bodyPr wrap="square">
            <a:normAutofit/>
          </a:bodyPr>
          <a:lstStyle>
            <a:lvl1pPr algn="ctr">
              <a:defRPr sz="60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b="0" i="0" dirty="0">
              <a:latin typeface="Calibri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365760" y="2167362"/>
            <a:ext cx="11430000" cy="414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84136"/>
            <a:ext cx="11430000" cy="1325563"/>
          </a:xfrm>
        </p:spPr>
        <p:txBody>
          <a:bodyPr>
            <a:normAutofit/>
          </a:bodyPr>
          <a:lstStyle>
            <a:lvl1pPr algn="ctr">
              <a:defRPr sz="60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2 Line headline here and here and here and here and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316989" y="1849823"/>
            <a:ext cx="1539730" cy="7741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30232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b="0" i="0" dirty="0">
              <a:latin typeface="Calibri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365760" y="1586461"/>
            <a:ext cx="11430000" cy="472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65760" y="206876"/>
            <a:ext cx="11430000" cy="923330"/>
          </a:xfrm>
        </p:spPr>
        <p:txBody>
          <a:bodyPr wrap="square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1302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206876"/>
            <a:ext cx="11430000" cy="923330"/>
          </a:xfrm>
        </p:spPr>
        <p:txBody>
          <a:bodyPr wrap="square">
            <a:normAutofit/>
          </a:bodyPr>
          <a:lstStyle>
            <a:lvl1pPr algn="ctr">
              <a:defRPr sz="60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65760" y="1586461"/>
            <a:ext cx="11430000" cy="472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ngleColumn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365760" y="1964175"/>
            <a:ext cx="114300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charset="0"/>
              <a:buChar char="•"/>
              <a:defRPr sz="4000">
                <a:solidFill>
                  <a:schemeClr val="accent4"/>
                </a:solidFill>
                <a:latin typeface="+mj-lt"/>
              </a:defRPr>
            </a:lvl1pPr>
            <a:lvl2pPr marL="742939" indent="-285750">
              <a:buFont typeface="Arial" charset="0"/>
              <a:buChar char="•"/>
              <a:defRPr sz="3200">
                <a:solidFill>
                  <a:schemeClr val="accent4"/>
                </a:solidFill>
                <a:latin typeface="+mj-lt"/>
              </a:defRPr>
            </a:lvl2pPr>
            <a:lvl3pPr marL="1200127" indent="-285750">
              <a:buFont typeface="Arial" charset="0"/>
              <a:buChar char="•"/>
              <a:defRPr sz="2400">
                <a:solidFill>
                  <a:schemeClr val="bg2"/>
                </a:solidFill>
                <a:latin typeface="+mj-lt"/>
              </a:defRPr>
            </a:lvl3pPr>
            <a:lvl4pPr marL="1657316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114504" indent="-285750"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2"/>
            <a:ext cx="12192000" cy="182562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84136"/>
            <a:ext cx="11430000" cy="1325563"/>
          </a:xfrm>
        </p:spPr>
        <p:txBody>
          <a:bodyPr>
            <a:normAutofit/>
          </a:bodyPr>
          <a:lstStyle>
            <a:lvl1pPr algn="ctr">
              <a:defRPr sz="60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2 Line headline here and here and here and here and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65760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56" y="6364746"/>
            <a:ext cx="703804" cy="3812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14300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>
                <a:solidFill>
                  <a:schemeClr val="accent4"/>
                </a:solidFill>
              </a:rPr>
              <a:pPr/>
              <a:t>‹#›</a:t>
            </a:fld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8" r:id="rId2"/>
    <p:sldLayoutId id="2147483713" r:id="rId3"/>
    <p:sldLayoutId id="2147483683" r:id="rId4"/>
    <p:sldLayoutId id="2147483721" r:id="rId5"/>
    <p:sldLayoutId id="2147483722" r:id="rId6"/>
    <p:sldLayoutId id="2147483719" r:id="rId7"/>
    <p:sldLayoutId id="2147483720" r:id="rId8"/>
    <p:sldLayoutId id="2147483716" r:id="rId9"/>
    <p:sldLayoutId id="2147483723" r:id="rId10"/>
    <p:sldLayoutId id="2147483708" r:id="rId11"/>
    <p:sldLayoutId id="2147483696" r:id="rId12"/>
    <p:sldLayoutId id="2147483709" r:id="rId13"/>
    <p:sldLayoutId id="214748372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5759" y="4949993"/>
            <a:ext cx="11430000" cy="808583"/>
          </a:xfrm>
        </p:spPr>
        <p:txBody>
          <a:bodyPr/>
          <a:lstStyle/>
          <a:p>
            <a:r>
              <a:rPr lang="en-US" dirty="0"/>
              <a:t>&lt;Month/Date/Year&gt;</a:t>
            </a:r>
          </a:p>
          <a:p>
            <a:r>
              <a:rPr lang="en-US" dirty="0"/>
              <a:t>&lt;Presenters&gt;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759" y="463493"/>
            <a:ext cx="11430000" cy="31991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SilverSneakers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fitness Workshop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You’re in Control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27A2E-F344-FB42-B750-FC17D34EF536}"/>
              </a:ext>
            </a:extLst>
          </p:cNvPr>
          <p:cNvSpPr txBox="1"/>
          <p:nvPr/>
        </p:nvSpPr>
        <p:spPr>
          <a:xfrm>
            <a:off x="742703" y="6671647"/>
            <a:ext cx="1659466" cy="323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6">
                    <a:lumMod val="75000"/>
                  </a:schemeClr>
                </a:solidFill>
              </a:rPr>
              <a:t>SSFP58480618</a:t>
            </a:r>
          </a:p>
          <a:p>
            <a:endParaRPr lang="en-US" sz="700" dirty="0">
              <a:solidFill>
                <a:srgbClr val="97999B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BA709-C098-2D4F-A7A4-9F80974C663D}"/>
              </a:ext>
            </a:extLst>
          </p:cNvPr>
          <p:cNvSpPr txBox="1"/>
          <p:nvPr/>
        </p:nvSpPr>
        <p:spPr>
          <a:xfrm>
            <a:off x="2244017" y="3852472"/>
            <a:ext cx="767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and Type 2 Diabetes</a:t>
            </a:r>
          </a:p>
        </p:txBody>
      </p:sp>
    </p:spTree>
    <p:extLst>
      <p:ext uri="{BB962C8B-B14F-4D97-AF65-F5344CB8AC3E}">
        <p14:creationId xmlns:p14="http://schemas.microsoft.com/office/powerpoint/2010/main" val="94434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DB65-CB56-4578-BE6B-31A9053F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136" y="1892808"/>
            <a:ext cx="6308036" cy="47290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Drink plenty of fluids.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good to your feet.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Always wear athletic shoes during exercise.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 strong support team.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19E1BF-2467-4D40-99BE-0222CC8E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EXERCISE GUIDELINES (Cont.)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79EB3B-BBD5-E549-8E77-FC512B11F2E9}"/>
              </a:ext>
            </a:extLst>
          </p:cNvPr>
          <p:cNvCxnSpPr/>
          <p:nvPr/>
        </p:nvCxnSpPr>
        <p:spPr>
          <a:xfrm>
            <a:off x="5487724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013"/>
            <a:ext cx="5184648" cy="5559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8012"/>
            <a:ext cx="5184648" cy="55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06876"/>
            <a:ext cx="11430000" cy="923330"/>
          </a:xfrm>
        </p:spPr>
        <p:txBody>
          <a:bodyPr>
            <a:normAutofit/>
          </a:bodyPr>
          <a:lstStyle/>
          <a:p>
            <a:r>
              <a:rPr lang="en-US" sz="3600" dirty="0"/>
              <a:t>SELF MANAGEMENT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4408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660037" y="1446419"/>
            <a:ext cx="8752386" cy="4998324"/>
            <a:chOff x="1376446" y="1290320"/>
            <a:chExt cx="9299064" cy="53105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6446" y="1290320"/>
              <a:ext cx="9299064" cy="531052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C2B562-BFD3-B74A-9495-12D9AE37D0C7}"/>
                </a:ext>
              </a:extLst>
            </p:cNvPr>
            <p:cNvSpPr txBox="1"/>
            <p:nvPr/>
          </p:nvSpPr>
          <p:spPr>
            <a:xfrm rot="2873392">
              <a:off x="2457422" y="3479361"/>
              <a:ext cx="1827199" cy="526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2480"/>
                </a:lnSpc>
              </a:pP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Eat </a:t>
              </a:r>
            </a:p>
            <a:p>
              <a:pPr algn="ctr">
                <a:lnSpc>
                  <a:spcPts val="2480"/>
                </a:lnSpc>
              </a:pP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Well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7DCA1-6E08-FF4F-AB7F-7BFDFDBD5367}"/>
                </a:ext>
              </a:extLst>
            </p:cNvPr>
            <p:cNvSpPr txBox="1"/>
            <p:nvPr/>
          </p:nvSpPr>
          <p:spPr>
            <a:xfrm rot="19691555">
              <a:off x="4085547" y="2178771"/>
              <a:ext cx="1827199" cy="7471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248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Stay Hydrated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31A521-12DB-FA4A-8A76-093EE072C630}"/>
                </a:ext>
              </a:extLst>
            </p:cNvPr>
            <p:cNvSpPr txBox="1"/>
            <p:nvPr/>
          </p:nvSpPr>
          <p:spPr>
            <a:xfrm rot="19313521">
              <a:off x="3612739" y="4684998"/>
              <a:ext cx="2552006" cy="5850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2600" b="1" dirty="0"/>
                <a:t>Check Your </a:t>
              </a:r>
              <a:br>
                <a:rPr lang="en-US" sz="2600" b="1" dirty="0"/>
              </a:br>
              <a:r>
                <a:rPr lang="en-US" sz="2600" b="1" dirty="0"/>
                <a:t>Blood Sugar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F8C333-E327-174C-9B35-A32E23F8D1F0}"/>
                </a:ext>
              </a:extLst>
            </p:cNvPr>
            <p:cNvSpPr txBox="1"/>
            <p:nvPr/>
          </p:nvSpPr>
          <p:spPr>
            <a:xfrm rot="1822356">
              <a:off x="7883792" y="3350754"/>
              <a:ext cx="1994338" cy="6084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55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29EFF1-9434-4DDF-8EC0-1B3CEB2C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FORMING A HABIT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EEA3B1A-2BE4-4BB2-A011-D6248A88BC6E}"/>
              </a:ext>
            </a:extLst>
          </p:cNvPr>
          <p:cNvSpPr txBox="1">
            <a:spLocks/>
          </p:cNvSpPr>
          <p:nvPr/>
        </p:nvSpPr>
        <p:spPr>
          <a:xfrm>
            <a:off x="1463465" y="2103176"/>
            <a:ext cx="5226093" cy="2661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742939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3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1200127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57316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04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21 day rule</a:t>
            </a:r>
          </a:p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Intention is different than doing</a:t>
            </a:r>
          </a:p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Create environment to support your goal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E823EA-764A-A440-8E2D-10D6A1AB25EF}"/>
              </a:ext>
            </a:extLst>
          </p:cNvPr>
          <p:cNvCxnSpPr/>
          <p:nvPr/>
        </p:nvCxnSpPr>
        <p:spPr>
          <a:xfrm>
            <a:off x="5524408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BF826F-675A-4644-93EC-BBCBDC547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1972679"/>
            <a:ext cx="4838950" cy="3739188"/>
          </a:xfrm>
          <a:prstGeom prst="rect">
            <a:avLst/>
          </a:prstGeom>
          <a:effectLst>
            <a:outerShdw blurRad="304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48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06876"/>
            <a:ext cx="11430000" cy="923330"/>
          </a:xfrm>
        </p:spPr>
        <p:txBody>
          <a:bodyPr>
            <a:normAutofit/>
          </a:bodyPr>
          <a:lstStyle/>
          <a:p>
            <a:r>
              <a:rPr lang="en-US" sz="3600" dirty="0"/>
              <a:t>YOUR SILVERSNEAKERS BENEFIT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4408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71235" y="1891823"/>
            <a:ext cx="7649529" cy="3277510"/>
            <a:chOff x="1493996" y="1891823"/>
            <a:chExt cx="7649529" cy="32775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184FB-E109-E843-96FD-67B9A4FFE33F}"/>
                </a:ext>
              </a:extLst>
            </p:cNvPr>
            <p:cNvSpPr/>
            <p:nvPr/>
          </p:nvSpPr>
          <p:spPr>
            <a:xfrm>
              <a:off x="1493996" y="1893869"/>
              <a:ext cx="3770548" cy="110376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6F0C1-D1CC-E849-8E3A-10AFA098AF78}"/>
                </a:ext>
              </a:extLst>
            </p:cNvPr>
            <p:cNvSpPr/>
            <p:nvPr/>
          </p:nvSpPr>
          <p:spPr>
            <a:xfrm>
              <a:off x="1493996" y="2979170"/>
              <a:ext cx="3757614" cy="1103764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774DAE-A238-914F-9759-BDDAC53DDF95}"/>
                </a:ext>
              </a:extLst>
            </p:cNvPr>
            <p:cNvSpPr/>
            <p:nvPr/>
          </p:nvSpPr>
          <p:spPr>
            <a:xfrm>
              <a:off x="1493996" y="4065569"/>
              <a:ext cx="3757614" cy="110376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462083-2781-0346-9F18-3F1F786C2BEF}"/>
                </a:ext>
              </a:extLst>
            </p:cNvPr>
            <p:cNvSpPr/>
            <p:nvPr/>
          </p:nvSpPr>
          <p:spPr>
            <a:xfrm>
              <a:off x="5251610" y="1891823"/>
              <a:ext cx="3770548" cy="1103764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F30FE3-7164-0942-8B5C-438801B225CB}"/>
                </a:ext>
              </a:extLst>
            </p:cNvPr>
            <p:cNvSpPr/>
            <p:nvPr/>
          </p:nvSpPr>
          <p:spPr>
            <a:xfrm>
              <a:off x="5251610" y="2982563"/>
              <a:ext cx="3777015" cy="110376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611582-9A9C-224E-829B-20196544C032}"/>
                </a:ext>
              </a:extLst>
            </p:cNvPr>
            <p:cNvSpPr/>
            <p:nvPr/>
          </p:nvSpPr>
          <p:spPr>
            <a:xfrm>
              <a:off x="5251610" y="4057345"/>
              <a:ext cx="3783482" cy="111089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1E7FC-82E4-434A-875E-B0641140EFB6}"/>
                </a:ext>
              </a:extLst>
            </p:cNvPr>
            <p:cNvSpPr txBox="1"/>
            <p:nvPr/>
          </p:nvSpPr>
          <p:spPr>
            <a:xfrm>
              <a:off x="2757533" y="3343168"/>
              <a:ext cx="2285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Online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A9594A-19FB-3F4B-85FC-520D2EE98225}"/>
                </a:ext>
              </a:extLst>
            </p:cNvPr>
            <p:cNvSpPr txBox="1"/>
            <p:nvPr/>
          </p:nvSpPr>
          <p:spPr>
            <a:xfrm>
              <a:off x="2757533" y="4449344"/>
              <a:ext cx="2285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Social events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5FD20E-2B63-144F-98C5-C6206C673FAD}"/>
                </a:ext>
              </a:extLst>
            </p:cNvPr>
            <p:cNvSpPr txBox="1"/>
            <p:nvPr/>
          </p:nvSpPr>
          <p:spPr>
            <a:xfrm>
              <a:off x="6491853" y="2077176"/>
              <a:ext cx="26516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SilverSneakers</a:t>
              </a:r>
              <a:r>
                <a:rPr lang="en-US" sz="2000" dirty="0"/>
                <a:t> FLEX classes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DBC70F-ACAC-3240-9841-D03187A5B51B}"/>
                </a:ext>
              </a:extLst>
            </p:cNvPr>
            <p:cNvSpPr txBox="1"/>
            <p:nvPr/>
          </p:nvSpPr>
          <p:spPr>
            <a:xfrm>
              <a:off x="6491853" y="3149749"/>
              <a:ext cx="2285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Equipment and other amenities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5903EF-6562-A748-845F-A15021A38493}"/>
                </a:ext>
              </a:extLst>
            </p:cNvPr>
            <p:cNvSpPr txBox="1"/>
            <p:nvPr/>
          </p:nvSpPr>
          <p:spPr>
            <a:xfrm>
              <a:off x="6491853" y="4255526"/>
              <a:ext cx="2285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SilverSneakers</a:t>
              </a:r>
              <a:r>
                <a:rPr lang="en-US" sz="2000" dirty="0"/>
                <a:t> classes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C2B562-BFD3-B74A-9495-12D9AE37D0C7}"/>
                </a:ext>
              </a:extLst>
            </p:cNvPr>
            <p:cNvSpPr txBox="1"/>
            <p:nvPr/>
          </p:nvSpPr>
          <p:spPr>
            <a:xfrm>
              <a:off x="2757533" y="2062785"/>
              <a:ext cx="2285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Guidance and support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403" y="4205915"/>
              <a:ext cx="886968" cy="8869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403" y="3105131"/>
              <a:ext cx="886968" cy="8869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3776" y="3105131"/>
              <a:ext cx="886968" cy="8869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403" y="1987635"/>
              <a:ext cx="886968" cy="8869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3776" y="1987635"/>
              <a:ext cx="886968" cy="88696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3776" y="4185348"/>
              <a:ext cx="883866" cy="883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35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934589" y="1635478"/>
            <a:ext cx="6507125" cy="9233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/>
            <a:r>
              <a:rPr lang="en-US" sz="4800" dirty="0"/>
              <a:t>LEARN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8070" y="2974162"/>
            <a:ext cx="8102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i="1" dirty="0">
                <a:solidFill>
                  <a:schemeClr val="bg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SilverSneakers.com/</a:t>
            </a:r>
            <a:r>
              <a:rPr lang="en-US" sz="2800" b="1" i="1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StartHere</a:t>
            </a:r>
            <a:endParaRPr lang="en-US" sz="2800" b="1" i="1" dirty="0">
              <a:solidFill>
                <a:schemeClr val="bg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bg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1-888-423-4632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28128" y="2597002"/>
            <a:ext cx="15621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6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9706B1-27E8-4B4E-AE4C-CB7EB25CD5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446" y="242888"/>
            <a:ext cx="11430000" cy="5959475"/>
          </a:xfrm>
        </p:spPr>
        <p:txBody>
          <a:bodyPr/>
          <a:lstStyle/>
          <a:p>
            <a:pPr algn="ctr"/>
            <a:r>
              <a:rPr lang="en-US" dirty="0"/>
              <a:t>IT’S TIME FOR CLASS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7CE74-0456-BF4E-B42A-D67B57D9A9C7}"/>
              </a:ext>
            </a:extLst>
          </p:cNvPr>
          <p:cNvCxnSpPr/>
          <p:nvPr/>
        </p:nvCxnSpPr>
        <p:spPr>
          <a:xfrm>
            <a:off x="5428128" y="3845510"/>
            <a:ext cx="15621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9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48708" y="1972679"/>
            <a:ext cx="5947051" cy="472905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What are words you would use to described being diagnosed with Type 2 diabetes?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SHARE YOUR EXPERIENCE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46659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35A7F8-4084-6E4F-8656-3C3AD97ACF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9571"/>
            <a:ext cx="5257800" cy="55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58F5C4-6BF9-D04A-9ADC-1EEEDAABBEF1}"/>
              </a:ext>
            </a:extLst>
          </p:cNvPr>
          <p:cNvSpPr/>
          <p:nvPr/>
        </p:nvSpPr>
        <p:spPr>
          <a:xfrm>
            <a:off x="5501640" y="924239"/>
            <a:ext cx="6035040" cy="3800162"/>
          </a:xfrm>
          <a:prstGeom prst="rect">
            <a:avLst/>
          </a:prstGeom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A491BD-2D0B-1540-96E7-8C8E8FA2EDE0}"/>
              </a:ext>
            </a:extLst>
          </p:cNvPr>
          <p:cNvCxnSpPr>
            <a:cxnSpLocks/>
          </p:cNvCxnSpPr>
          <p:nvPr/>
        </p:nvCxnSpPr>
        <p:spPr>
          <a:xfrm>
            <a:off x="7905087" y="4291102"/>
            <a:ext cx="1563427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00092A0-D05E-A248-81CB-57AF0347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520" y="1202924"/>
            <a:ext cx="5684520" cy="2911876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Good news!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Living well with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Type 2 diabetes is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99% self management.</a:t>
            </a:r>
          </a:p>
        </p:txBody>
      </p:sp>
    </p:spTree>
    <p:extLst>
      <p:ext uri="{BB962C8B-B14F-4D97-AF65-F5344CB8AC3E}">
        <p14:creationId xmlns:p14="http://schemas.microsoft.com/office/powerpoint/2010/main" val="10274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20041"/>
            <a:ext cx="5226119" cy="5557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YOU’LL LEARN ABOUT TODAY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87724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FADA95B-5E77-0F4D-BE6D-66D566C1D0B9}"/>
              </a:ext>
            </a:extLst>
          </p:cNvPr>
          <p:cNvSpPr txBox="1">
            <a:spLocks/>
          </p:cNvSpPr>
          <p:nvPr/>
        </p:nvSpPr>
        <p:spPr>
          <a:xfrm>
            <a:off x="5659176" y="1891823"/>
            <a:ext cx="5848462" cy="472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742939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3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1200127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57316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04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Managing Type 2 diabetes with exercise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Benefits of exercise and how it helps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Key features of SilverSneakers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Getting enrolled with SilverSneakers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Class demo</a:t>
            </a:r>
          </a:p>
        </p:txBody>
      </p:sp>
    </p:spTree>
    <p:extLst>
      <p:ext uri="{BB962C8B-B14F-4D97-AF65-F5344CB8AC3E}">
        <p14:creationId xmlns:p14="http://schemas.microsoft.com/office/powerpoint/2010/main" val="2079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58F5C4-6BF9-D04A-9ADC-1EEEDAABBEF1}"/>
              </a:ext>
            </a:extLst>
          </p:cNvPr>
          <p:cNvSpPr/>
          <p:nvPr/>
        </p:nvSpPr>
        <p:spPr>
          <a:xfrm>
            <a:off x="6015037" y="731520"/>
            <a:ext cx="5700713" cy="4738551"/>
          </a:xfrm>
          <a:prstGeom prst="rect">
            <a:avLst/>
          </a:prstGeom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0092A0-D05E-A248-81CB-57AF0347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317" y="4249356"/>
            <a:ext cx="4884152" cy="1220715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George, </a:t>
            </a:r>
            <a:r>
              <a:rPr lang="en-US" sz="2400" b="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SilverSneakers member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A491BD-2D0B-1540-96E7-8C8E8FA2EDE0}"/>
              </a:ext>
            </a:extLst>
          </p:cNvPr>
          <p:cNvCxnSpPr>
            <a:cxnSpLocks/>
          </p:cNvCxnSpPr>
          <p:nvPr/>
        </p:nvCxnSpPr>
        <p:spPr>
          <a:xfrm>
            <a:off x="8083680" y="4295076"/>
            <a:ext cx="1563427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6BFB7B6-BC5C-41F0-B3F4-A455DE9243DC}"/>
              </a:ext>
            </a:extLst>
          </p:cNvPr>
          <p:cNvSpPr txBox="1">
            <a:spLocks/>
          </p:cNvSpPr>
          <p:nvPr/>
        </p:nvSpPr>
        <p:spPr>
          <a:xfrm>
            <a:off x="6312999" y="1441901"/>
            <a:ext cx="5104789" cy="2231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“Several years ago, I was diagnosed with Type 2 diabetes. Through diet and exercise, I have been able to control the diabetes without medication.”</a:t>
            </a:r>
          </a:p>
        </p:txBody>
      </p:sp>
    </p:spTree>
    <p:extLst>
      <p:ext uri="{BB962C8B-B14F-4D97-AF65-F5344CB8AC3E}">
        <p14:creationId xmlns:p14="http://schemas.microsoft.com/office/powerpoint/2010/main" val="127048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BENEFITS OF EXERCISE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87724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FADA95B-5E77-0F4D-BE6D-66D566C1D0B9}"/>
              </a:ext>
            </a:extLst>
          </p:cNvPr>
          <p:cNvSpPr txBox="1">
            <a:spLocks/>
          </p:cNvSpPr>
          <p:nvPr/>
        </p:nvSpPr>
        <p:spPr>
          <a:xfrm>
            <a:off x="5659176" y="1892808"/>
            <a:ext cx="5542156" cy="472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742939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3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1200127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57316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04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Lower blood pressure.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Lower your risk for heart disease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stroke.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Burn calories to help you lose or maintain weight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Increase your energy for daily activities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Help you sleep better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Relieve stress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9203"/>
            <a:ext cx="5184648" cy="55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BENEFITS OF EXERCISE (Cont.)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87724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FADA95B-5E77-0F4D-BE6D-66D566C1D0B9}"/>
              </a:ext>
            </a:extLst>
          </p:cNvPr>
          <p:cNvSpPr txBox="1">
            <a:spLocks/>
          </p:cNvSpPr>
          <p:nvPr/>
        </p:nvSpPr>
        <p:spPr>
          <a:xfrm>
            <a:off x="5659176" y="1892808"/>
            <a:ext cx="5542156" cy="472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742939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3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1200127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57316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04" indent="-2857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Strengthen your heart and improve your blood circulation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Strengthen your muscles and bones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Keep your joints flexible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Improve your balance to prevent falls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Reduce symptoms of mild depression and improve quality of life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336"/>
            <a:ext cx="5184282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5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A2855-F03C-433A-A4D2-6A15D41E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136" y="1892808"/>
            <a:ext cx="6085073" cy="36280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with Type 2 diabetes have too much glucose.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Exercise burns up blood sugar.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Exercise makes your body more sensitive to insulin.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goal? Get enough physical activity to make it happen. (That’s where we come in).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3FA7D-91AC-47BE-8750-5D763EE5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EFFECT OF EXERCISE ON TYPE 2 DIABETES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11964-1B0C-426D-B7C0-9858629E29C4}"/>
              </a:ext>
            </a:extLst>
          </p:cNvPr>
          <p:cNvSpPr txBox="1"/>
          <p:nvPr/>
        </p:nvSpPr>
        <p:spPr>
          <a:xfrm>
            <a:off x="5852160" y="5520906"/>
            <a:ext cx="589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https://www.endocrineweb.com/conditions/type-2-diabetes/type-2-diabetes-exercise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D2F499-5147-7544-A584-D281D7C0DD07}"/>
              </a:ext>
            </a:extLst>
          </p:cNvPr>
          <p:cNvCxnSpPr/>
          <p:nvPr/>
        </p:nvCxnSpPr>
        <p:spPr>
          <a:xfrm>
            <a:off x="5487724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3706" y="1801368"/>
            <a:ext cx="321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Narrow" charset="0"/>
                <a:ea typeface="Arial Narrow" charset="0"/>
                <a:cs typeface="Arial Narrow" charset="0"/>
              </a:rPr>
              <a:t>EXERCISE</a:t>
            </a:r>
            <a:endParaRPr lang="en-US" sz="20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400"/>
            <a:ext cx="5257800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3706" y="5520906"/>
            <a:ext cx="321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GLUCOSE</a:t>
            </a:r>
            <a:endParaRPr lang="en-US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DB65-CB56-4578-BE6B-31A9053F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136" y="1892808"/>
            <a:ext cx="5981556" cy="47290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doctor.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Tell the gym.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your blood glucose levels.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your time.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do too much too quickly.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19E1BF-2467-4D40-99BE-0222CC8E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EXERCISE GUIDELINES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A530A-5666-EF4F-A523-6C99BA09DC28}"/>
              </a:ext>
            </a:extLst>
          </p:cNvPr>
          <p:cNvCxnSpPr/>
          <p:nvPr/>
        </p:nvCxnSpPr>
        <p:spPr>
          <a:xfrm>
            <a:off x="5487724" y="1049349"/>
            <a:ext cx="1112704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448"/>
            <a:ext cx="5183124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0949"/>
      </p:ext>
    </p:extLst>
  </p:cSld>
  <p:clrMapOvr>
    <a:masterClrMapping/>
  </p:clrMapOvr>
</p:sld>
</file>

<file path=ppt/theme/theme1.xml><?xml version="1.0" encoding="utf-8"?>
<a:theme xmlns:a="http://schemas.openxmlformats.org/drawingml/2006/main" name="SilverSneakers Theme">
  <a:themeElements>
    <a:clrScheme name="SilverSneakers 2018c">
      <a:dk1>
        <a:srgbClr val="0074C8"/>
      </a:dk1>
      <a:lt1>
        <a:srgbClr val="FFFEFE"/>
      </a:lt1>
      <a:dk2>
        <a:srgbClr val="E87721"/>
      </a:dk2>
      <a:lt2>
        <a:srgbClr val="000000"/>
      </a:lt2>
      <a:accent1>
        <a:srgbClr val="0074C8"/>
      </a:accent1>
      <a:accent2>
        <a:srgbClr val="006395"/>
      </a:accent2>
      <a:accent3>
        <a:srgbClr val="E87721"/>
      </a:accent3>
      <a:accent4>
        <a:srgbClr val="505050"/>
      </a:accent4>
      <a:accent5>
        <a:srgbClr val="00C0F3"/>
      </a:accent5>
      <a:accent6>
        <a:srgbClr val="EFEFEF"/>
      </a:accent6>
      <a:hlink>
        <a:srgbClr val="E87721"/>
      </a:hlink>
      <a:folHlink>
        <a:srgbClr val="E8772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4594PPT_Wide16x9_0218" id="{EC24004C-923D-8142-A0CE-14278434EE4B}" vid="{C1717760-1479-7E45-9A3E-868B51F41E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df598e7-7ca2-469d-9552-123f4e5a7d25">
      <UserInfo>
        <DisplayName>Farias, Marisa</DisplayName>
        <AccountId>23</AccountId>
        <AccountType/>
      </UserInfo>
    </Owner>
    <Editable xmlns="adf598e7-7ca2-469d-9552-123f4e5a7d25">No</Editable>
    <Summary xmlns="adf598e7-7ca2-469d-9552-123f4e5a7d25">PowerPoint used during the You're In Control seminar </Summary>
    <Primary_x0020_Purpose xmlns="adf598e7-7ca2-469d-9552-123f4e5a7d25">
      <Value>Acquisition</Value>
      <Value>Engagement</Value>
      <Value>Enrollment</Value>
      <Value>Participation</Value>
      <Value>Retention</Value>
      <Value>STARs</Value>
    </Primary_x0020_Purpose>
    <Product_x002f_Brand xmlns="adf598e7-7ca2-469d-9552-123f4e5a7d25"/>
    <Category xmlns="adf598e7-7ca2-469d-9552-123f4e5a7d25"/>
    <Language xmlns="adf598e7-7ca2-469d-9552-123f4e5a7d25">ENG</Language>
    <Target_x0020_Audience xmlns="adf598e7-7ca2-469d-9552-123f4e5a7d25">
      <Value>Members: Eligible Not Enrolled</Value>
      <Value>Members: Enrolled</Value>
      <Value>Members: Active</Value>
      <Value>Members: Low Utilizer</Value>
      <Value>Members: Non-Par</Value>
      <Value>Members: Prospect</Value>
      <Value>Members: With Condition</Value>
      <Value>Venue</Value>
    </Target_x0020_Audience>
    <Health_x0020_Plan xmlns="adf598e7-7ca2-469d-9552-123f4e5a7d25">Aetna</Health_x0020_Plan>
    <Target_x0020_Audiences xmlns="adf598e7-7ca2-469d-9552-123f4e5a7d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A8D3A5C42BC4FB4FC9F0FBE53911F" ma:contentTypeVersion="16" ma:contentTypeDescription="Create a new document." ma:contentTypeScope="" ma:versionID="0e240ac38cb40e6543ba0cfc9b7c9f10">
  <xsd:schema xmlns:xsd="http://www.w3.org/2001/XMLSchema" xmlns:xs="http://www.w3.org/2001/XMLSchema" xmlns:p="http://schemas.microsoft.com/office/2006/metadata/properties" xmlns:ns2="adf598e7-7ca2-469d-9552-123f4e5a7d25" targetNamespace="http://schemas.microsoft.com/office/2006/metadata/properties" ma:root="true" ma:fieldsID="1b5a488a826fb499146c8d4f6d3b2597" ns2:_="">
    <xsd:import namespace="adf598e7-7ca2-469d-9552-123f4e5a7d25"/>
    <xsd:element name="properties">
      <xsd:complexType>
        <xsd:sequence>
          <xsd:element name="documentManagement">
            <xsd:complexType>
              <xsd:all>
                <xsd:element ref="ns2:Summary"/>
                <xsd:element ref="ns2:Editable"/>
                <xsd:element ref="ns2:Product_x002f_Brand" minOccurs="0"/>
                <xsd:element ref="ns2:Category" minOccurs="0"/>
                <xsd:element ref="ns2:Health_x0020_Plan"/>
                <xsd:element ref="ns2:Language"/>
                <xsd:element ref="ns2:Primary_x0020_Purpose" minOccurs="0"/>
                <xsd:element ref="ns2:Target_x0020_Audience" minOccurs="0"/>
                <xsd:element ref="ns2:Owner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98e7-7ca2-469d-9552-123f4e5a7d25" elementFormDefault="qualified">
    <xsd:import namespace="http://schemas.microsoft.com/office/2006/documentManagement/types"/>
    <xsd:import namespace="http://schemas.microsoft.com/office/infopath/2007/PartnerControls"/>
    <xsd:element name="Summary" ma:index="2" ma:displayName="Summary . . . . . . . . . . . . . . . . . . . . . . . . . . . . . . . . . . ." ma:description="How would you describe the piece?" ma:internalName="Summary">
      <xsd:simpleType>
        <xsd:restriction base="dms:Text">
          <xsd:maxLength value="255"/>
        </xsd:restriction>
      </xsd:simpleType>
    </xsd:element>
    <xsd:element name="Editable" ma:index="3" ma:displayName="Editable" ma:default="No" ma:format="Dropdown" ma:internalName="Editable">
      <xsd:simpleType>
        <xsd:restriction base="dms:Choice">
          <xsd:enumeration value="No"/>
          <xsd:enumeration value="Yes"/>
        </xsd:restriction>
      </xsd:simpleType>
    </xsd:element>
    <xsd:element name="Product_x002f_Brand" ma:index="4" nillable="true" ma:displayName="Product/Brand" ma:default="SilverSneakers" ma:internalName="Product_x002f_Brand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geSave"/>
                    <xsd:enumeration value="Fitness Your Way"/>
                    <xsd:enumeration value="Flex"/>
                    <xsd:enumeration value="Prime"/>
                    <xsd:enumeration value="SilverSneakers"/>
                    <xsd:enumeration value="SilverSneakers GO"/>
                    <xsd:enumeration value="Tivity Health"/>
                    <xsd:enumeration value="Whole Health Living"/>
                  </xsd:restriction>
                </xsd:simpleType>
              </xsd:element>
            </xsd:sequence>
          </xsd:extension>
        </xsd:complexContent>
      </xsd:complexType>
    </xsd:element>
    <xsd:element name="Category" ma:index="5" nillable="true" ma:displayName="Category" ma:default="Flyer" ma:description="What type of document/piece is it?" ma:internalName="Category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"/>
                        <xsd:enumeration value="Article"/>
                        <xsd:enumeration value="Banner"/>
                        <xsd:enumeration value="Blog"/>
                        <xsd:enumeration value="Booklet"/>
                        <xsd:enumeration value="Broker Flyer"/>
                        <xsd:enumeration value="Buck Slip"/>
                        <xsd:enumeration value="Custom"/>
                        <xsd:enumeration value="Digital Misc"/>
                        <xsd:enumeration value="Ebook"/>
                        <xsd:enumeration value="Email Template"/>
                        <xsd:enumeration value="Features Flyer"/>
                        <xsd:enumeration value="Flyer"/>
                        <xsd:enumeration value="Folded Mailer"/>
                        <xsd:enumeration value="Guide"/>
                        <xsd:enumeration value="IMET"/>
                        <xsd:enumeration value="Infographic"/>
                        <xsd:enumeration value="Kit"/>
                        <xsd:enumeration value="Letter"/>
                        <xsd:enumeration value="New Location Postcard"/>
                        <xsd:enumeration value="Newsletter"/>
                        <xsd:enumeration value="Postcard"/>
                        <xsd:enumeration value="Poster"/>
                        <xsd:enumeration value="Sales Flyer"/>
                        <xsd:enumeration value="Script"/>
                        <xsd:enumeration value="Slide Deck"/>
                        <xsd:enumeration value="Slim Jim"/>
                        <xsd:enumeration value="Social Media"/>
                        <xsd:enumeration value="Video"/>
                        <xsd:enumeration value="Website Banner"/>
                        <xsd:enumeration value="Word Doc"/>
                        <xsd:enumeration value="Workshop Material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Health_x0020_Plan" ma:index="6" ma:displayName="Health Plan" ma:default="Generic" ma:format="Dropdown" ma:indexed="true" ma:internalName="Health_x0020_Plan">
      <xsd:simpleType>
        <xsd:union memberTypes="dms:Text">
          <xsd:simpleType>
            <xsd:restriction base="dms:Choice">
              <xsd:enumeration value="Generic"/>
              <xsd:enumeration value="Aetna"/>
              <xsd:enumeration value="Coventry"/>
              <xsd:enumeration value="Colonial Penn"/>
              <xsd:enumeration value="CarePlus"/>
              <xsd:enumeration value="Humana"/>
              <xsd:enumeration value="Kaiser WA"/>
              <xsd:enumeration value="Kaiser GA"/>
              <xsd:enumeration value="Kaiser CO"/>
              <xsd:enumeration value="United"/>
              <xsd:enumeration value="AARP"/>
              <xsd:enumeration value="Anthem - Amerigroup"/>
              <xsd:enumeration value="Anthem - HealthKeepers"/>
              <xsd:enumeration value="Anthem - BCBS GA"/>
              <xsd:enumeration value="Anthem - CareMore"/>
              <xsd:enumeration value="Anthem - Empire BC"/>
              <xsd:enumeration value="Anthem - Empire BCBC"/>
              <xsd:enumeration value="Anthem - Simply"/>
              <xsd:enumeration value="Anthem BC"/>
              <xsd:enumeration value="Anthem BCBS"/>
              <xsd:enumeration value="BCBS AL"/>
              <xsd:enumeration value="FL Blue"/>
              <xsd:enumeration value="BCBS MA"/>
              <xsd:enumeration value="BCBS MI/BCN"/>
              <xsd:enumeration value="Arkansas BCBS"/>
              <xsd:enumeration value="BCBSNE"/>
              <xsd:enumeration value="BCBSND"/>
              <xsd:enumeration value="BCBST"/>
              <xsd:enumeration value="BSCA"/>
              <xsd:enumeration value="Care1st"/>
              <xsd:enumeration value="HCSC"/>
              <xsd:enumeration value="BCBSIL"/>
              <xsd:enumeration value="BCBSMT"/>
              <xsd:enumeration value="BCBSNM"/>
              <xsd:enumeration value="BCBSOK"/>
              <xsd:enumeration value="BCBSTX"/>
              <xsd:enumeration value="HealthNow"/>
              <xsd:enumeration value="Highmark"/>
              <xsd:enumeration value="Independence Blue Cross"/>
              <xsd:enumeration value="WellCare"/>
              <xsd:enumeration value="Affinity"/>
              <xsd:enumeration value="AgeWell New York"/>
              <xsd:enumeration value="AvMed"/>
              <xsd:enumeration value="CDPHP"/>
              <xsd:enumeration value="CareFirst"/>
              <xsd:enumeration value="Clover Health (CarePoint)"/>
              <xsd:enumeration value="CareSource"/>
              <xsd:enumeration value="ECMT"/>
              <xsd:enumeration value="Community Care Alliance"/>
              <xsd:enumeration value="Concordia"/>
              <xsd:enumeration value="Emblem"/>
              <xsd:enumeration value="Eon"/>
              <xsd:enumeration value="Fallon"/>
              <xsd:enumeration value="Gateway"/>
              <xsd:enumeration value="Global TPA"/>
              <xsd:enumeration value="HealthSun"/>
              <xsd:enumeration value="iCare"/>
              <xsd:enumeration value="Essence"/>
              <xsd:enumeration value="Blue KC"/>
              <xsd:enumeration value="Medica"/>
              <xsd:enumeration value="Medical Mutual of OH"/>
              <xsd:enumeration value="Mercer"/>
              <xsd:enumeration value="Portico"/>
              <xsd:enumeration value="ITDR"/>
              <xsd:enumeration value="MediGold"/>
              <xsd:enumeration value="MVP"/>
              <xsd:enumeration value="Network Health"/>
              <xsd:enumeration value="Paramount"/>
              <xsd:enumeration value="Piedmont"/>
              <xsd:enumeration value="Plumbers' Local"/>
              <xsd:enumeration value="UPMC"/>
              <xsd:enumeration value="PSERS"/>
              <xsd:enumeration value="Presbyterian"/>
              <xsd:enumeration value="SCAN"/>
              <xsd:enumeration value="SummaCare"/>
              <xsd:enumeration value="The Health Plan"/>
              <xsd:enumeration value="Transamerica"/>
              <xsd:enumeration value="Tufts"/>
              <xsd:enumeration value="UCare"/>
              <xsd:enumeration value="Ultimate"/>
              <xsd:enumeration value="Vantage"/>
              <xsd:enumeration value="Visiting Nurse Services NY"/>
              <xsd:enumeration value="Health Team Advantage"/>
              <xsd:enumeration value="Healthfirst"/>
              <xsd:enumeration value="Devoted Health"/>
              <xsd:enumeration value="KelseyCare"/>
              <xsd:enumeration value="CarenCare"/>
              <xsd:enumeration value="LA Care"/>
              <xsd:enumeration value="WEA Insurance"/>
            </xsd:restriction>
          </xsd:simpleType>
        </xsd:union>
      </xsd:simpleType>
    </xsd:element>
    <xsd:element name="Language" ma:index="7" ma:displayName="Language" ma:format="Dropdown" ma:internalName="Language">
      <xsd:simpleType>
        <xsd:restriction base="dms:Choice">
          <xsd:enumeration value="Chinese"/>
          <xsd:enumeration value="English"/>
          <xsd:enumeration value="Haitian"/>
          <xsd:enumeration value="Japanese"/>
          <xsd:enumeration value="Korean"/>
          <xsd:enumeration value="Polish"/>
          <xsd:enumeration value="Russian"/>
          <xsd:enumeration value="Spanish"/>
          <xsd:enumeration value="Tagalog"/>
          <xsd:enumeration value="Vietnamese"/>
        </xsd:restriction>
      </xsd:simpleType>
    </xsd:element>
    <xsd:element name="Primary_x0020_Purpose" ma:index="8" nillable="true" ma:displayName="Primary Purpose" ma:default="Enrollment" ma:internalName="Primary_x0020_Purpo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quisition"/>
                    <xsd:enumeration value="Engagement"/>
                    <xsd:enumeration value="Enrollment"/>
                    <xsd:enumeration value="Internal Use"/>
                    <xsd:enumeration value="Misc/Other"/>
                    <xsd:enumeration value="Participation"/>
                    <xsd:enumeration value="Public Relations"/>
                    <xsd:enumeration value="Retention"/>
                    <xsd:enumeration value="STARs"/>
                  </xsd:restriction>
                </xsd:simpleType>
              </xsd:element>
            </xsd:sequence>
          </xsd:extension>
        </xsd:complexContent>
      </xsd:complexType>
    </xsd:element>
    <xsd:element name="Target_x0020_Audience" ma:index="9" nillable="true" ma:displayName="Target Audience" ma:default="Members: Prospect" ma:description="Who is this piece intended for?" ma:internalName="Target_x0020_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2B Community"/>
                    <xsd:enumeration value="B2B Health Plan: Current"/>
                    <xsd:enumeration value="B2B Health Plan: Prospect"/>
                    <xsd:enumeration value="Brokers/Agents"/>
                    <xsd:enumeration value="Community General"/>
                    <xsd:enumeration value="Internal Use Only"/>
                    <xsd:enumeration value="Instructors"/>
                    <xsd:enumeration value="Members: Eligible Not Enrolled"/>
                    <xsd:enumeration value="Members: Enrolled"/>
                    <xsd:enumeration value="Members: Active"/>
                    <xsd:enumeration value="Members: Low Utilizer"/>
                    <xsd:enumeration value="Members: Non-Par"/>
                    <xsd:enumeration value="Members: Prospect"/>
                    <xsd:enumeration value="Members: With Condition"/>
                    <xsd:enumeration value="Misc/Other"/>
                    <xsd:enumeration value="Physician/Provider"/>
                    <xsd:enumeration value="Participating Location"/>
                    <xsd:enumeration value="Venue/Event"/>
                  </xsd:restriction>
                </xsd:simpleType>
              </xsd:element>
            </xsd:sequence>
          </xsd:extension>
        </xsd:complexContent>
      </xsd:complexType>
    </xsd:element>
    <xsd:element name="Owner" ma:index="10" ma:displayName="Owner" ma:list="UserInfo" ma:SharePointGroup="0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rget_x0020_Audiences" ma:index="1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A21FA-DE3C-4614-B7EF-95400D962E36}">
  <ds:schemaRefs>
    <ds:schemaRef ds:uri="http://purl.org/dc/elements/1.1/"/>
    <ds:schemaRef ds:uri="http://schemas.microsoft.com/office/2006/metadata/properties"/>
    <ds:schemaRef ds:uri="adf598e7-7ca2-469d-9552-123f4e5a7d2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E5EAD6-D33A-4B1E-A308-ED930B38D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98e7-7ca2-469d-9552-123f4e5a7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3463B5-A3DD-4415-B4C9-78D6A0CDA5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SS4594PPT_Wide16x9_0218</Template>
  <TotalTime>1792</TotalTime>
  <Words>378</Words>
  <Application>Microsoft Office PowerPoint</Application>
  <PresentationFormat>Widescreen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SilverSneakers Theme</vt:lpstr>
      <vt:lpstr>SilverSneakers fitness Workshop You’re in Control </vt:lpstr>
      <vt:lpstr>SHARE YOUR EXPERIENCE</vt:lpstr>
      <vt:lpstr>Good news!  Living well with  Type 2 diabetes is  99% self management.</vt:lpstr>
      <vt:lpstr>WHAT YOU’LL LEARN ABOUT TODAY</vt:lpstr>
      <vt:lpstr>George, SilverSneakers member</vt:lpstr>
      <vt:lpstr>BENEFITS OF EXERCISE</vt:lpstr>
      <vt:lpstr>BENEFITS OF EXERCISE (Cont.)</vt:lpstr>
      <vt:lpstr>EFFECT OF EXERCISE ON TYPE 2 DIABETES</vt:lpstr>
      <vt:lpstr>EXERCISE GUIDELINES</vt:lpstr>
      <vt:lpstr>EXERCISE GUIDELINES (Cont.)</vt:lpstr>
      <vt:lpstr>SELF MANAGEMENT</vt:lpstr>
      <vt:lpstr>FORMING A HABIT</vt:lpstr>
      <vt:lpstr>YOUR SILVERSNEAKERS BENEFIT</vt:lpstr>
      <vt:lpstr>PowerPoint Presentation</vt:lpstr>
      <vt:lpstr>IT’S TIME FOR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You're In Control Workshop - Workshop Presentation Deck </dc:title>
  <dc:creator>O'Connor, Anna</dc:creator>
  <cp:lastModifiedBy>Johnston, Matthew</cp:lastModifiedBy>
  <cp:revision>158</cp:revision>
  <cp:lastPrinted>2018-04-12T19:24:17Z</cp:lastPrinted>
  <dcterms:created xsi:type="dcterms:W3CDTF">2018-04-03T22:29:41Z</dcterms:created>
  <dcterms:modified xsi:type="dcterms:W3CDTF">2019-08-20T16:31:25Z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0x010100CDEA8D3A5C42BC4FB4FC9F0FBE53911F</vt:lpwstr>
  </property>
  <property fmtid="{D5CDD505-2E9C-101B-9397-08002B2CF9AE}" pid="3" name="Co-branded">
    <vt:lpwstr>No</vt:lpwstr>
  </property>
  <property fmtid="{D5CDD505-2E9C-101B-9397-08002B2CF9AE}" pid="4" name="Team Use">
    <vt:lpwstr>All</vt:lpwstr>
  </property>
  <property fmtid="{D5CDD505-2E9C-101B-9397-08002B2CF9AE}" pid="5" name="Location">
    <vt:lpwstr>Event</vt:lpwstr>
  </property>
</Properties>
</file>