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1"/>
  </p:notesMasterIdLst>
  <p:sldIdLst>
    <p:sldId id="332" r:id="rId5"/>
    <p:sldId id="269" r:id="rId6"/>
    <p:sldId id="350" r:id="rId7"/>
    <p:sldId id="260" r:id="rId8"/>
    <p:sldId id="261" r:id="rId9"/>
    <p:sldId id="351" r:id="rId10"/>
    <p:sldId id="324" r:id="rId11"/>
    <p:sldId id="352" r:id="rId12"/>
    <p:sldId id="339" r:id="rId13"/>
    <p:sldId id="345" r:id="rId14"/>
    <p:sldId id="344" r:id="rId15"/>
    <p:sldId id="342" r:id="rId16"/>
    <p:sldId id="347" r:id="rId17"/>
    <p:sldId id="348" r:id="rId18"/>
    <p:sldId id="349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yden Varr" initials="BV" lastIdx="2" clrIdx="0">
    <p:extLst/>
  </p:cmAuthor>
  <p:cmAuthor id="2" name="Lisa Ha" initials="" lastIdx="3" clrIdx="1"/>
  <p:cmAuthor id="3" name="Jacobs, Stina" initials="JS" lastIdx="5" clrIdx="2">
    <p:extLst>
      <p:ext uri="{19B8F6BF-5375-455C-9EA6-DF929625EA0E}">
        <p15:presenceInfo xmlns:p15="http://schemas.microsoft.com/office/powerpoint/2012/main" userId="S-1-5-21-1401067398-1016263951-2303187095-14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6532" autoAdjust="0"/>
  </p:normalViewPr>
  <p:slideViewPr>
    <p:cSldViewPr snapToGrid="0" snapToObjects="1">
      <p:cViewPr varScale="1">
        <p:scale>
          <a:sx n="83" d="100"/>
          <a:sy n="83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4F48-7E7A-D34B-8934-458F5E6BE4D3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694EC-4048-774E-B15E-23C72E2428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R'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1517301"/>
          </a:xfrm>
          <a:prstGeom prst="rect">
            <a:avLst/>
          </a:prstGeom>
          <a:solidFill>
            <a:srgbClr val="97999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lt_Two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833411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2481" y="182881"/>
            <a:ext cx="10846627" cy="1325563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554480"/>
            <a:ext cx="5181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57507" y="1554480"/>
            <a:ext cx="5181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51095" y="6475751"/>
            <a:ext cx="299803" cy="38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5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1" y="5950394"/>
            <a:ext cx="1355688" cy="5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7301"/>
          </a:xfrm>
          <a:prstGeom prst="rect">
            <a:avLst/>
          </a:prstGeom>
          <a:solidFill>
            <a:srgbClr val="ED38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06335"/>
            <a:ext cx="119024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623636"/>
            <a:ext cx="11902440" cy="455332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089" y="561585"/>
            <a:ext cx="1090811" cy="46632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622971-C2EC-4144-B5E1-2A9D6AF82364}" type="datetime1">
              <a:rPr lang="en-US" smtClean="0"/>
              <a:t>7/29/2019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>
                <a:solidFill>
                  <a:srgbClr val="264B59"/>
                </a:solidFill>
              </a:rPr>
              <a:t>Tivity Health: </a:t>
            </a:r>
            <a:r>
              <a:rPr lang="en-US" i="1" dirty="0">
                <a:solidFill>
                  <a:srgbClr val="264B59"/>
                </a:solidFill>
              </a:rPr>
              <a:t>Influencing Star Ratings for Highmark</a:t>
            </a:r>
            <a:endParaRPr lang="en-US" i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E1E2BF-3D95-B84A-BCA0-22929A8A5E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3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R'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1" y="5950394"/>
            <a:ext cx="1355688" cy="579556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2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5836476"/>
            <a:ext cx="1498600" cy="7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15173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327"/>
            <a:ext cx="10515600" cy="1093572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rgbClr val="63666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1899"/>
            <a:ext cx="10515600" cy="4351339"/>
          </a:xfrm>
        </p:spPr>
        <p:txBody>
          <a:bodyPr/>
          <a:lstStyle>
            <a:lvl1pPr>
              <a:defRPr sz="2400" baseline="0">
                <a:solidFill>
                  <a:srgbClr val="63666A"/>
                </a:solidFill>
                <a:latin typeface="+mj-lt"/>
              </a:defRPr>
            </a:lvl1pPr>
            <a:lvl2pPr>
              <a:defRPr sz="2000" baseline="0">
                <a:solidFill>
                  <a:srgbClr val="63666A"/>
                </a:solidFill>
                <a:latin typeface="+mj-lt"/>
              </a:defRPr>
            </a:lvl2pPr>
            <a:lvl3pPr>
              <a:defRPr sz="1800" baseline="0">
                <a:solidFill>
                  <a:srgbClr val="63666A"/>
                </a:solidFill>
                <a:latin typeface="+mj-lt"/>
              </a:defRPr>
            </a:lvl3pPr>
            <a:lvl4pPr>
              <a:defRPr baseline="0">
                <a:solidFill>
                  <a:srgbClr val="63666A"/>
                </a:solidFill>
                <a:latin typeface="+mj-lt"/>
              </a:defRPr>
            </a:lvl4pPr>
            <a:lvl5pPr>
              <a:defRPr baseline="0">
                <a:solidFill>
                  <a:srgbClr val="63666A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 userDrawn="1"/>
        </p:nvSpPr>
        <p:spPr>
          <a:xfrm>
            <a:off x="409186" y="457200"/>
            <a:ext cx="11420864" cy="579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326897" y="2326249"/>
            <a:ext cx="1626343" cy="4247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432" tIns="27432" rIns="27432" bIns="27432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Objectives: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09186" y="292608"/>
            <a:ext cx="1154438" cy="45719"/>
          </a:xfrm>
          <a:prstGeom prst="rect">
            <a:avLst/>
          </a:pr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15173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151730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5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r>
              <a:rPr lang="en-US" sz="6000" dirty="0"/>
              <a:t>SilverSneakers Fitness Workshop:</a:t>
            </a:r>
            <a:br>
              <a:rPr lang="en-US" sz="6000" dirty="0"/>
            </a:br>
            <a:r>
              <a:rPr lang="en-US" sz="6000" dirty="0"/>
              <a:t>The Happiness Effect</a:t>
            </a:r>
            <a:br>
              <a:rPr lang="en-US" sz="6000" dirty="0"/>
            </a:br>
            <a:br>
              <a:rPr lang="en-US" sz="6000" dirty="0"/>
            </a:br>
            <a:r>
              <a:rPr lang="en-US" sz="6000" i="1" dirty="0"/>
              <a:t>Training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932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97861"/>
            <a:ext cx="4798680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Facilitator Guide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 is divided into two main sections.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first section is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Planning and Materials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Open Sans"/>
              <a:cs typeface="Open Sans"/>
              <a:sym typeface="Open Sans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is a general outline and timeline.  You may determine that items should be added, or deleted, depending on the event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FB3C95-C8A6-4EDF-908F-0C3ECE2D6E42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The Happiness Effect</a:t>
            </a:r>
            <a:br>
              <a:rPr lang="en-US" dirty="0"/>
            </a:br>
            <a:r>
              <a:rPr lang="en-US" dirty="0"/>
              <a:t>Facilitator Guide</a:t>
            </a:r>
            <a:endParaRPr lang="en-US" sz="4800" dirty="0"/>
          </a:p>
        </p:txBody>
      </p:sp>
      <p:pic>
        <p:nvPicPr>
          <p:cNvPr id="6" name="Picture 5" descr="The Happiness Effect Facilitator Guide - Word">
            <a:extLst>
              <a:ext uri="{FF2B5EF4-FFF2-40B4-BE49-F238E27FC236}">
                <a16:creationId xmlns:a16="http://schemas.microsoft.com/office/drawing/2014/main" id="{F658D2DC-ABA7-40DF-825C-C553BFD1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1" t="20387" r="26121" b="4562"/>
          <a:stretch/>
        </p:blipFill>
        <p:spPr>
          <a:xfrm>
            <a:off x="6203215" y="1275150"/>
            <a:ext cx="5738650" cy="49259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985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0" y="1863898"/>
            <a:ext cx="5454535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second section is the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Presentation Outline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section provides you with information about what to say and when to say it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presentation does not use a PowerPoint slide deck, and you’ll notice that not every page in the workbook has talking points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958A-0B6E-46AE-BA22-CBB97AD44510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The Happiness Effect</a:t>
            </a:r>
            <a:br>
              <a:rPr lang="en-US" dirty="0"/>
            </a:br>
            <a:r>
              <a:rPr lang="en-US" dirty="0"/>
              <a:t>Facilitator Guide</a:t>
            </a:r>
            <a:endParaRPr lang="en-US" sz="4800" dirty="0"/>
          </a:p>
        </p:txBody>
      </p:sp>
      <p:pic>
        <p:nvPicPr>
          <p:cNvPr id="3" name="Picture 2" descr="The Happiness Effect Facilitator Guide - Word">
            <a:extLst>
              <a:ext uri="{FF2B5EF4-FFF2-40B4-BE49-F238E27FC236}">
                <a16:creationId xmlns:a16="http://schemas.microsoft.com/office/drawing/2014/main" id="{1E1B5A68-0B00-40EF-B904-9BA9CB92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1" t="13333" r="27674" b="13870"/>
          <a:stretch/>
        </p:blipFill>
        <p:spPr>
          <a:xfrm>
            <a:off x="6495395" y="1307183"/>
            <a:ext cx="5360276" cy="4992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827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EEABE5-BEB5-4427-A872-462D9ACB5D37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/>
              <a:t>The Happiness Effect</a:t>
            </a:r>
            <a:br>
              <a:rPr lang="en-US" dirty="0"/>
            </a:br>
            <a:r>
              <a:rPr lang="en-US" dirty="0"/>
              <a:t>Workbook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6CBB-458E-4757-A9FF-3BEBC2686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831" y="380513"/>
            <a:ext cx="3897297" cy="5031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64837-6E9A-4E9C-BFB6-3B4D66AA5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83" y="1762108"/>
            <a:ext cx="3812582" cy="4936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737596" y="1899732"/>
            <a:ext cx="5645787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This presentation calls on you to facilitate a discussion around the health benefits of exercise and strong relationships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 Workbook is used in conjunction with the Facilitator Guide to lead through information and exercises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Workbook pages are listed next to the talking points in the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196997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30400"/>
            <a:ext cx="5324756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Open Sans"/>
              </a:rPr>
              <a:t>The workbook also includes sample at-home exercises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Open Sans"/>
              </a:rPr>
              <a:t>Include a variety of exercises for strength, balance, and flexibility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Open Sans"/>
              </a:rPr>
              <a:t>These are a nice resource for people who don’t know where to start or are looking for new ideas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320158-DB4C-4A31-8D31-380C84E2A3A2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/>
              <a:t>The Happiness Effect</a:t>
            </a:r>
            <a:br>
              <a:rPr lang="en-US" dirty="0"/>
            </a:br>
            <a:r>
              <a:rPr lang="en-US" dirty="0"/>
              <a:t>Workbook</a:t>
            </a:r>
            <a:endParaRPr lang="en-US" sz="4800" dirty="0"/>
          </a:p>
        </p:txBody>
      </p:sp>
      <p:pic>
        <p:nvPicPr>
          <p:cNvPr id="5" name="Picture 4" descr="Happiness Effect Workshop - Workbook (004).pdf - Adobe Acrobat Reader DC">
            <a:extLst>
              <a:ext uri="{FF2B5EF4-FFF2-40B4-BE49-F238E27FC236}">
                <a16:creationId xmlns:a16="http://schemas.microsoft.com/office/drawing/2014/main" id="{A75EC02C-DA03-4501-BE96-4F4B40EEA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" t="15290" r="57645"/>
          <a:stretch/>
        </p:blipFill>
        <p:spPr>
          <a:xfrm>
            <a:off x="6894785" y="428506"/>
            <a:ext cx="4761187" cy="58093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399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1" y="2060193"/>
            <a:ext cx="5011245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After you have completed the discussion and activity, a PC will lead the group through a 30 minute exercise activity outlined in the Facilitator Guide   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For this presentation, this section is a mindful stretching class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A Word doc is available for written choreography and a video of the class is available for training purposes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977776-912F-4E39-B855-A9FCC94BC475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/>
              <a:t>The Happiness Effect</a:t>
            </a:r>
            <a:br>
              <a:rPr lang="en-US" dirty="0"/>
            </a:br>
            <a:r>
              <a:rPr lang="en-US" dirty="0"/>
              <a:t>Activity</a:t>
            </a:r>
            <a:endParaRPr lang="en-US" sz="4800" dirty="0"/>
          </a:p>
        </p:txBody>
      </p:sp>
      <p:pic>
        <p:nvPicPr>
          <p:cNvPr id="8" name="Picture 7" descr="Mindful Stretching - The Happiness Effect Choreography - Word">
            <a:extLst>
              <a:ext uri="{FF2B5EF4-FFF2-40B4-BE49-F238E27FC236}">
                <a16:creationId xmlns:a16="http://schemas.microsoft.com/office/drawing/2014/main" id="{07674BA2-0680-4DDD-9479-1924C05B3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3" t="20077" r="27935" b="6501"/>
          <a:stretch/>
        </p:blipFill>
        <p:spPr>
          <a:xfrm>
            <a:off x="6642539" y="903888"/>
            <a:ext cx="5297214" cy="50352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547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63651"/>
            <a:ext cx="9736440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After completing the 30 minute activity section, you will follow the steps as outlined earlier: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Remind members about take home information &amp; 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 PL staff to make themselves available to complete enrollment and provide location tours</a:t>
            </a:r>
          </a:p>
          <a:p>
            <a:pPr>
              <a:lnSpc>
                <a:spcPct val="150000"/>
              </a:lnSpc>
              <a:spcBef>
                <a:spcPts val="300"/>
              </a:spcBef>
              <a:buSzPct val="100000"/>
              <a:defRPr/>
            </a:pPr>
            <a:endParaRPr lang="en-US" sz="2000" dirty="0">
              <a:ea typeface="Open Sans"/>
              <a:cs typeface="Open Sans"/>
              <a:sym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3B8E4-A119-4108-913D-94E7B5FEEB61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/>
              <a:t>The Happiness Effect</a:t>
            </a:r>
            <a:br>
              <a:rPr lang="en-US" dirty="0"/>
            </a:br>
            <a:r>
              <a:rPr lang="en-US" dirty="0"/>
              <a:t>Closing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137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724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607040" cy="1371944"/>
          </a:xfrm>
        </p:spPr>
        <p:txBody>
          <a:bodyPr>
            <a:noAutofit/>
          </a:bodyPr>
          <a:lstStyle/>
          <a:p>
            <a:r>
              <a:rPr lang="en-US" sz="4000" dirty="0"/>
              <a:t>SilverSneakers Fitness Workshop: </a:t>
            </a:r>
            <a:br>
              <a:rPr lang="en-US" sz="4000" dirty="0"/>
            </a:br>
            <a:r>
              <a:rPr lang="en-US" sz="4000" dirty="0"/>
              <a:t>The Happiness Effect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25168-FFCD-4848-8E84-F86A1D079F4F}"/>
              </a:ext>
            </a:extLst>
          </p:cNvPr>
          <p:cNvSpPr txBox="1">
            <a:spLocks/>
          </p:cNvSpPr>
          <p:nvPr/>
        </p:nvSpPr>
        <p:spPr>
          <a:xfrm>
            <a:off x="7863529" y="3384535"/>
            <a:ext cx="2459737" cy="27471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TARGET AUDIENCE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Eligible not enrolled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members who live in key areas of opportunity to drive enrollment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123BF-78DE-43B9-8F25-F6B16EEF440C}"/>
              </a:ext>
            </a:extLst>
          </p:cNvPr>
          <p:cNvCxnSpPr/>
          <p:nvPr/>
        </p:nvCxnSpPr>
        <p:spPr>
          <a:xfrm>
            <a:off x="925462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4A2DBD-2EDF-486A-8E2A-46601C28278D}"/>
              </a:ext>
            </a:extLst>
          </p:cNvPr>
          <p:cNvCxnSpPr/>
          <p:nvPr/>
        </p:nvCxnSpPr>
        <p:spPr>
          <a:xfrm>
            <a:off x="4261266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399332-8398-41B8-967A-66242326B79B}"/>
              </a:ext>
            </a:extLst>
          </p:cNvPr>
          <p:cNvCxnSpPr/>
          <p:nvPr/>
        </p:nvCxnSpPr>
        <p:spPr>
          <a:xfrm>
            <a:off x="7892251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164310-67E8-407C-A73A-AF534CC1AD88}"/>
              </a:ext>
            </a:extLst>
          </p:cNvPr>
          <p:cNvSpPr txBox="1"/>
          <p:nvPr/>
        </p:nvSpPr>
        <p:spPr>
          <a:xfrm>
            <a:off x="838200" y="1806819"/>
            <a:ext cx="1073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Happiness Effect </a:t>
            </a:r>
            <a:r>
              <a:rPr lang="en-US" dirty="0"/>
              <a:t>is a new SilverSneakers Fitness Workshop launching in 2019, developed to help drive member enrollment and participation. It is a 45-60 minute workshop that educates members about how exercise and engaging in social settings can help with feelings of anxiety or loneliness.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8D38EC-73E2-448A-A45A-8E548AC8CBB1}"/>
              </a:ext>
            </a:extLst>
          </p:cNvPr>
          <p:cNvSpPr txBox="1">
            <a:spLocks/>
          </p:cNvSpPr>
          <p:nvPr/>
        </p:nvSpPr>
        <p:spPr>
          <a:xfrm>
            <a:off x="838200" y="3387228"/>
            <a:ext cx="2386154" cy="27444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tabLst>
                <a:tab pos="1325166" algn="l"/>
              </a:tabLs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  <a:ea typeface="Times New Roman" panose="02020603050405020304" pitchFamily="18" charset="0"/>
              </a:rPr>
              <a:t>OBJECTIVE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Help members understand the importance of exercise and building relationships with other people in improving mood.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FD1F4B-3653-4B33-9BC1-09AE41B455C9}"/>
              </a:ext>
            </a:extLst>
          </p:cNvPr>
          <p:cNvSpPr txBox="1">
            <a:spLocks/>
          </p:cNvSpPr>
          <p:nvPr/>
        </p:nvSpPr>
        <p:spPr>
          <a:xfrm>
            <a:off x="4189932" y="3384535"/>
            <a:ext cx="2708019" cy="338657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  <a:ea typeface="Times New Roman" panose="02020603050405020304" pitchFamily="18" charset="0"/>
              </a:rPr>
              <a:t>STRATEGY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Lead members through a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15-20 minute workshop discussion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booklet that helps them identify activities that make people feel good about themselves and the importance of making social connections. Follow with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30 minutes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of light activity that accomplishes the goal of enrolling the member onsite at the workshop.</a:t>
            </a:r>
          </a:p>
        </p:txBody>
      </p:sp>
    </p:spTree>
    <p:extLst>
      <p:ext uri="{BB962C8B-B14F-4D97-AF65-F5344CB8AC3E}">
        <p14:creationId xmlns:p14="http://schemas.microsoft.com/office/powerpoint/2010/main" val="350679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Workshop Toolkit</a:t>
            </a:r>
          </a:p>
        </p:txBody>
      </p:sp>
    </p:spTree>
    <p:extLst>
      <p:ext uri="{BB962C8B-B14F-4D97-AF65-F5344CB8AC3E}">
        <p14:creationId xmlns:p14="http://schemas.microsoft.com/office/powerpoint/2010/main" val="145367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78904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The Happiness Effect</a:t>
            </a:r>
            <a:br>
              <a:rPr lang="en-US" sz="4000" dirty="0"/>
            </a:br>
            <a:r>
              <a:rPr lang="en-US" sz="4800" dirty="0"/>
              <a:t>Sign-in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0E241-FF2C-4F72-802E-F34240C2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0" y="1209528"/>
            <a:ext cx="8692981" cy="5620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985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The Happiness Effect</a:t>
            </a:r>
            <a:br>
              <a:rPr lang="en-US" sz="4000" dirty="0"/>
            </a:br>
            <a:r>
              <a:rPr lang="en-US" sz="4800" dirty="0"/>
              <a:t>Member Workshop Booklet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66A04-3678-4998-8703-38F83817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12" y="1577228"/>
            <a:ext cx="3897297" cy="5031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FF7B4D-AD6B-4E98-AAAE-98A48AE5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9" y="1577228"/>
            <a:ext cx="3886191" cy="5031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E217DC-F3D8-4898-ADC8-C0F10CD75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4" y="1826603"/>
            <a:ext cx="3886191" cy="5031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1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Event Preparation and Execution</a:t>
            </a:r>
          </a:p>
        </p:txBody>
      </p:sp>
    </p:spTree>
    <p:extLst>
      <p:ext uri="{BB962C8B-B14F-4D97-AF65-F5344CB8AC3E}">
        <p14:creationId xmlns:p14="http://schemas.microsoft.com/office/powerpoint/2010/main" val="258850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Happiness Effect</a:t>
            </a:r>
            <a:br>
              <a:rPr lang="en-US" dirty="0"/>
            </a:br>
            <a:r>
              <a:rPr lang="en-US" dirty="0"/>
              <a:t>Event Schedule</a:t>
            </a:r>
            <a:endParaRPr lang="en-US" sz="4800" dirty="0"/>
          </a:p>
        </p:txBody>
      </p:sp>
      <p:sp>
        <p:nvSpPr>
          <p:cNvPr id="11" name="Shape 234">
            <a:extLst>
              <a:ext uri="{FF2B5EF4-FFF2-40B4-BE49-F238E27FC236}">
                <a16:creationId xmlns:a16="http://schemas.microsoft.com/office/drawing/2014/main" id="{2F2CB3DA-70FE-4849-A86E-05F58772328B}"/>
              </a:ext>
            </a:extLst>
          </p:cNvPr>
          <p:cNvSpPr/>
          <p:nvPr/>
        </p:nvSpPr>
        <p:spPr>
          <a:xfrm>
            <a:off x="971203" y="1959034"/>
            <a:ext cx="8254205" cy="4541520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r>
              <a:rPr lang="en-US" b="1" dirty="0"/>
              <a:t>Welcome: </a:t>
            </a:r>
            <a:r>
              <a:rPr lang="en-US" dirty="0"/>
              <a:t>(5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Greeting by PL and non-PL Staff &amp; SS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Sign-in sheet completed &amp; handed to PL staff, TM, or PC for eligibility checks</a:t>
            </a:r>
          </a:p>
          <a:p>
            <a:endParaRPr lang="en-US" sz="1400" dirty="0"/>
          </a:p>
          <a:p>
            <a:r>
              <a:rPr lang="en-US" b="1" dirty="0"/>
              <a:t>Presentation</a:t>
            </a:r>
            <a:r>
              <a:rPr lang="en-US" dirty="0"/>
              <a:t>: (20 minutes)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Introduction by Territory Manager/Program Champion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 Fitness Workshop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eligibility checks to be conducted by PL staff or support staff during presentation; facility enrollment packets prepared  and sign-in sheets provided back to TM/PC</a:t>
            </a:r>
          </a:p>
          <a:p>
            <a:endParaRPr lang="en-US" sz="1400" dirty="0"/>
          </a:p>
          <a:p>
            <a:r>
              <a:rPr lang="en-US" b="1" dirty="0"/>
              <a:t>Physical Activity/Exercise</a:t>
            </a:r>
            <a:r>
              <a:rPr lang="en-US" dirty="0"/>
              <a:t>: (30 minutes)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Led by Program Champion or Territory Manager (Balance Builder only)</a:t>
            </a:r>
          </a:p>
          <a:p>
            <a:pPr lvl="1"/>
            <a:r>
              <a:rPr lang="en-US" sz="1600" i="1" dirty="0"/>
              <a:t>	</a:t>
            </a:r>
            <a:endParaRPr lang="en-US" sz="1400" b="1" dirty="0"/>
          </a:p>
          <a:p>
            <a:r>
              <a:rPr lang="en-US" b="1" dirty="0"/>
              <a:t>Wrap Up: </a:t>
            </a:r>
            <a:r>
              <a:rPr lang="en-US" dirty="0"/>
              <a:t>(5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Reminder of any take home information &amp;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 staff to encourage location tours &amp; make themselves available for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TM or IC to provide PL and FLEX options to members (non-PL locations)</a:t>
            </a:r>
          </a:p>
        </p:txBody>
      </p:sp>
    </p:spTree>
    <p:extLst>
      <p:ext uri="{BB962C8B-B14F-4D97-AF65-F5344CB8AC3E}">
        <p14:creationId xmlns:p14="http://schemas.microsoft.com/office/powerpoint/2010/main" val="144596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Event Facilitator Details</a:t>
            </a:r>
          </a:p>
        </p:txBody>
      </p:sp>
    </p:spTree>
    <p:extLst>
      <p:ext uri="{BB962C8B-B14F-4D97-AF65-F5344CB8AC3E}">
        <p14:creationId xmlns:p14="http://schemas.microsoft.com/office/powerpoint/2010/main" val="319126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378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Happiness Effect</a:t>
            </a:r>
            <a:br>
              <a:rPr lang="en-US" dirty="0"/>
            </a:br>
            <a:r>
              <a:rPr lang="en-US" dirty="0"/>
              <a:t>Event Facilitator Resources</a:t>
            </a:r>
            <a:endParaRPr lang="en-US" sz="4800" dirty="0"/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1" y="1932247"/>
            <a:ext cx="5861857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There are two main pieces you will use when facilitating the Happiness Effect workshop: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Workbook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Facilitator Guide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Choreography Document </a:t>
            </a:r>
          </a:p>
        </p:txBody>
      </p:sp>
      <p:pic>
        <p:nvPicPr>
          <p:cNvPr id="5" name="Picture 4" descr="The Happiness Effect Facilitator Guide - Word">
            <a:extLst>
              <a:ext uri="{FF2B5EF4-FFF2-40B4-BE49-F238E27FC236}">
                <a16:creationId xmlns:a16="http://schemas.microsoft.com/office/drawing/2014/main" id="{C7E77194-410B-4A49-AEE7-C10FB6F3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8" t="13705" r="26207" b="4883"/>
          <a:stretch/>
        </p:blipFill>
        <p:spPr>
          <a:xfrm>
            <a:off x="7716792" y="325460"/>
            <a:ext cx="4173446" cy="3878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0349A1-D69F-4908-AE98-8A326E11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58" y="1688746"/>
            <a:ext cx="3886191" cy="5031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0395421"/>
      </p:ext>
    </p:extLst>
  </p:cSld>
  <p:clrMapOvr>
    <a:masterClrMapping/>
  </p:clrMapOvr>
</p:sld>
</file>

<file path=ppt/theme/theme1.xml><?xml version="1.0" encoding="utf-8"?>
<a:theme xmlns:a="http://schemas.openxmlformats.org/drawingml/2006/main" name="Tivity Health Theme">
  <a:themeElements>
    <a:clrScheme name="Tivity1017 3">
      <a:dk1>
        <a:srgbClr val="000000"/>
      </a:dk1>
      <a:lt1>
        <a:srgbClr val="FFFFFF"/>
      </a:lt1>
      <a:dk2>
        <a:srgbClr val="FF3700"/>
      </a:dk2>
      <a:lt2>
        <a:srgbClr val="244C59"/>
      </a:lt2>
      <a:accent1>
        <a:srgbClr val="244C59"/>
      </a:accent1>
      <a:accent2>
        <a:srgbClr val="97999B"/>
      </a:accent2>
      <a:accent3>
        <a:srgbClr val="D9D9D6"/>
      </a:accent3>
      <a:accent4>
        <a:srgbClr val="E0C6AD"/>
      </a:accent4>
      <a:accent5>
        <a:srgbClr val="BBBCBC"/>
      </a:accent5>
      <a:accent6>
        <a:srgbClr val="FF3700"/>
      </a:accent6>
      <a:hlink>
        <a:srgbClr val="244C59"/>
      </a:hlink>
      <a:folHlink>
        <a:srgbClr val="3764B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4054PPT_Wide16x9_1017" id="{E2B16542-0926-5B44-AA31-CEE048BC48BE}" vid="{A1D147FE-44DC-464A-992F-E6FFBC8629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98C49BB4162428E855883A184AF0D" ma:contentTypeVersion="5" ma:contentTypeDescription="Create a new document." ma:contentTypeScope="" ma:versionID="1c04adcb50aae7e647e0bd661cb2366e">
  <xsd:schema xmlns:xsd="http://www.w3.org/2001/XMLSchema" xmlns:xs="http://www.w3.org/2001/XMLSchema" xmlns:p="http://schemas.microsoft.com/office/2006/metadata/properties" xmlns:ns2="0ea27ac3-e524-4304-915f-bbe3cddea892" xmlns:ns3="91c3aee5-eb9d-4456-a34a-5ad7ab379103" targetNamespace="http://schemas.microsoft.com/office/2006/metadata/properties" ma:root="true" ma:fieldsID="85bcf34aaa13de6c0da57e42948cce00" ns2:_="" ns3:_="">
    <xsd:import namespace="0ea27ac3-e524-4304-915f-bbe3cddea892"/>
    <xsd:import namespace="91c3aee5-eb9d-4456-a34a-5ad7ab379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earch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27ac3-e524-4304-915f-bbe3cddea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earch_x0020_Category" ma:index="12" nillable="true" ma:displayName="Search Category" ma:list="{79aea10c-aa31-46b1-b377-60f0dac237e8}" ma:internalName="Search_x0020_Categor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3aee5-eb9d-4456-a34a-5ad7ab379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_x0020_Category xmlns="0ea27ac3-e524-4304-915f-bbe3cddea892"/>
  </documentManagement>
</p:properties>
</file>

<file path=customXml/itemProps1.xml><?xml version="1.0" encoding="utf-8"?>
<ds:datastoreItem xmlns:ds="http://schemas.openxmlformats.org/officeDocument/2006/customXml" ds:itemID="{0576C0DD-7BB0-4BDB-A32B-9A0DD47FA2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BA0412-B36C-4D48-8A3D-F34AE0824F0B}"/>
</file>

<file path=customXml/itemProps3.xml><?xml version="1.0" encoding="utf-8"?>
<ds:datastoreItem xmlns:ds="http://schemas.openxmlformats.org/officeDocument/2006/customXml" ds:itemID="{9A57B73B-6FDC-4366-A73F-D1E095479CFE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adf598e7-7ca2-469d-9552-123f4e5a7d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5809</TotalTime>
  <Words>561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</vt:lpstr>
      <vt:lpstr>Calibri Light</vt:lpstr>
      <vt:lpstr>Open Sans</vt:lpstr>
      <vt:lpstr>Tivity Health Theme</vt:lpstr>
      <vt:lpstr> SilverSneakers Fitness Workshop: The Happiness Effect  Training Information</vt:lpstr>
      <vt:lpstr>SilverSneakers Fitness Workshop:  The Happiness Effect </vt:lpstr>
      <vt:lpstr>Workshop Toolkit</vt:lpstr>
      <vt:lpstr>The Happiness Effect Sign-in Sheet</vt:lpstr>
      <vt:lpstr>The Happiness Effect Member Workshop Booklet</vt:lpstr>
      <vt:lpstr>Event Preparation and Execution</vt:lpstr>
      <vt:lpstr>The Happiness Effect Event Schedule</vt:lpstr>
      <vt:lpstr>Event Facilitator Details</vt:lpstr>
      <vt:lpstr>The Happiness Effect Event Facilitator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 Effect Workshop - Training Deck</dc:title>
  <dc:creator>Ring, Brian</dc:creator>
  <cp:lastModifiedBy>Corbett, Sims</cp:lastModifiedBy>
  <cp:revision>211</cp:revision>
  <dcterms:created xsi:type="dcterms:W3CDTF">2018-02-19T14:57:00Z</dcterms:created>
  <dcterms:modified xsi:type="dcterms:W3CDTF">2019-07-29T16:21:39Z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0x010100AD698C49BB4162428E855883A184AF0D</vt:lpwstr>
  </property>
</Properties>
</file>